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6" r:id="rId2"/>
    <p:sldId id="299" r:id="rId3"/>
    <p:sldId id="272" r:id="rId4"/>
    <p:sldId id="293" r:id="rId5"/>
    <p:sldId id="294" r:id="rId6"/>
    <p:sldId id="295" r:id="rId7"/>
    <p:sldId id="298" r:id="rId8"/>
    <p:sldId id="273" r:id="rId9"/>
    <p:sldId id="287" r:id="rId10"/>
    <p:sldId id="276" r:id="rId11"/>
    <p:sldId id="278" r:id="rId12"/>
    <p:sldId id="285" r:id="rId13"/>
    <p:sldId id="296" r:id="rId14"/>
    <p:sldId id="292" r:id="rId15"/>
    <p:sldId id="280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reata" pitchFamily="2" charset="0"/>
      <p:regular r:id="rId23"/>
    </p:embeddedFont>
    <p:embeddedFont>
      <p:font typeface="Creata Black" pitchFamily="2" charset="0"/>
      <p:bold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FF"/>
    <a:srgbClr val="000000"/>
    <a:srgbClr val="080906"/>
    <a:srgbClr val="009EF5"/>
    <a:srgbClr val="FFFFFF"/>
    <a:srgbClr val="040404"/>
    <a:srgbClr val="010012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5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8887F-8BDB-4F11-9626-0CF65AE12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877640-2C9B-4CE1-BB2F-C6D5324D5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2A226-B358-43CB-A64C-15F53133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D2573-610D-4FB1-9318-5B717895F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E3FEE0-568F-42E7-BB73-57E0F071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9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640AE-B2B3-4B2F-95F5-0077BBD8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A76B1A-9C0F-4339-8FB9-A144A7A4F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32C2A-5873-43C6-87C8-E74271B4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AF8B9B-7409-4F74-AB71-1100B23D5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C5A704-C3F1-49B5-8D64-4D9DED58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37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2BE5307-7610-445A-B8C6-6B7B98DB6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3BFF1D-DD7E-469E-BC06-4A72A31F6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3FD83-5929-472E-BE58-839C28CA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427AD-0EDF-40EF-95A9-825130E94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B8D60-3C09-4CC0-A100-7738435D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44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07C7E-F99E-4568-85BE-CCA641EB4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C3CFA-7556-42D3-8FB9-A4CC51FAC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24554-35EC-4C1B-ABF3-3FF3C295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81DD6C-1852-4617-B0B8-17C57A657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1548DB-95DE-4768-9ABB-4ADD1108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3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B4620-E24A-4CF5-B69C-5E3CB0FFB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CE5BA-954E-4BA4-AE20-B22326B51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94A2B-C32D-49A7-8E35-CB6D8036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18050-84F3-4C16-9BA9-C77E7E1F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F2E7D4-75C1-4C16-B91F-DA02584B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46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5A2C5-412B-4252-9CE0-FABBDE66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16DA1-23EB-4968-A8BF-FC3ABE78B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239499-FF17-42CA-A382-67335D6A0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71E943-4A67-4CC7-A3D7-192605DB1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A57382-34F6-4D9A-9372-66892106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0CC29F-89A3-486D-8472-D0BCEF859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3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0AF44-6126-4C96-BCB4-0D8EB5CC2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4BB33F-3794-4271-AE4A-74B420434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6EB821-8AAE-445E-BB86-EE2D224F6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3DAC4B-508D-4E41-B03A-07CC87DE4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F0575B-889C-49B4-A8FB-40F78A2EAD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DBD49A-FA8B-43FB-8EE2-326B22B01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C9FE0A-B315-4050-A35B-DC54B027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5B8733-B31A-4742-8595-B2646BF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4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0CD9B-30E1-423B-98CE-7AC9979F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849CCD-0E02-4233-8572-FC34A98A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97D6FD-CB7F-43DD-AA24-9FC3814F8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19FC7C-701E-4217-820E-469501C3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58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5FD702-62B5-46A0-88BB-473F836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74BD6E-ACB5-48C8-AD7E-274910A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975808-0462-4F46-839B-D1A68545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55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8C2F9-7467-4180-97CB-CAC6E335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E9FD74-F6BA-4406-B24F-FA7CBB8F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37FF83-45FB-4F2B-8579-CFBD58EEC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0E9291-93BF-4888-8D41-AD93D3A50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921464-EF67-42E0-A7ED-ECCCC2BC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9FF6F-7EF5-4A38-8692-6FCD86CE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31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12A6F-AFFE-4992-9B27-298A7D1F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DF0594-68C6-40B8-9C6A-F4BAAD6DC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A2672A-8532-44E3-9B71-503740B8D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261C3F-133C-4AB6-B6B9-5A870A13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92945C-6037-4D20-BDE9-906C2714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68EBD-E8F2-46ED-BB2D-9592F6D2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06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3C4D7-03E4-4815-B8F8-80D17CA8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D353E-5980-4D8A-AFBE-7D9B1B5A8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4C9D6D-408D-44FD-A60A-370AE5D53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0EC6E-E217-4DE5-9F23-EFEB0C62F3F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C57EE8-870A-45B2-A195-1E4E7BE1F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51DB22-1A8C-4286-9B39-9D2163875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1BC90-F49C-4AC1-AB14-927C3A6CD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1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oDaFis">
            <a:hlinkClick r:id="" action="ppaction://media"/>
            <a:extLst>
              <a:ext uri="{FF2B5EF4-FFF2-40B4-BE49-F238E27FC236}">
                <a16:creationId xmlns:a16="http://schemas.microsoft.com/office/drawing/2014/main" id="{08CD596D-8488-43D2-90D9-7FD7AB1F67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0"/>
                </p14:media>
              </p:ext>
            </p:extLst>
          </p:nvPr>
        </p:nvPicPr>
        <p:blipFill>
          <a:blip r:embed="rId4" cstate="print">
            <a:lum bright="10000" contrast="35000"/>
          </a:blip>
          <a:stretch>
            <a:fillRect/>
          </a:stretch>
        </p:blipFill>
        <p:spPr>
          <a:xfrm>
            <a:off x="-10829" y="0"/>
            <a:ext cx="12202827" cy="6858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AD4CE5-FF6D-46AB-B8B5-135D7E5B00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29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C12A7B-412E-4BF3-A5B5-963BF30EEFD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2741" y="197417"/>
            <a:ext cx="1715607" cy="369879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76CC4FB-35A5-4E68-B1DF-45719E0CA7A9}"/>
              </a:ext>
            </a:extLst>
          </p:cNvPr>
          <p:cNvGrpSpPr/>
          <p:nvPr/>
        </p:nvGrpSpPr>
        <p:grpSpPr>
          <a:xfrm>
            <a:off x="-10829" y="0"/>
            <a:ext cx="12202830" cy="6858000"/>
            <a:chOff x="-10829" y="0"/>
            <a:chExt cx="12202830" cy="685800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4C5C2A1-3D1C-4051-B7A4-30EF08FC0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829" y="0"/>
              <a:ext cx="12202830" cy="68580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958E047-5196-4617-8686-CEC7C26CC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1124" y="5936476"/>
              <a:ext cx="2006124" cy="555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273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4DE8895-672D-40B6-853C-2C160DFF5F61}"/>
              </a:ext>
            </a:extLst>
          </p:cNvPr>
          <p:cNvSpPr/>
          <p:nvPr/>
        </p:nvSpPr>
        <p:spPr>
          <a:xfrm>
            <a:off x="-2703" y="5836855"/>
            <a:ext cx="12192000" cy="1031229"/>
          </a:xfrm>
          <a:prstGeom prst="rect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5F0059-C57C-4857-9BEE-A9E352159C43}"/>
              </a:ext>
            </a:extLst>
          </p:cNvPr>
          <p:cNvSpPr/>
          <p:nvPr/>
        </p:nvSpPr>
        <p:spPr>
          <a:xfrm>
            <a:off x="0" y="0"/>
            <a:ext cx="12192000" cy="1031229"/>
          </a:xfrm>
          <a:prstGeom prst="rect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7ABD81B-721A-4424-B00C-6BEDE60CD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2" y="0"/>
            <a:ext cx="12194702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4B55135-8CFB-4B4E-ABAA-D581D8E51AB8}"/>
              </a:ext>
            </a:extLst>
          </p:cNvPr>
          <p:cNvGrpSpPr/>
          <p:nvPr/>
        </p:nvGrpSpPr>
        <p:grpSpPr>
          <a:xfrm>
            <a:off x="435985" y="1977853"/>
            <a:ext cx="11320030" cy="57842"/>
            <a:chOff x="435985" y="1632728"/>
            <a:chExt cx="11320030" cy="57842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C4C1AA8-7043-4DBA-81BB-DFA3F1D0F81A}"/>
                </a:ext>
              </a:extLst>
            </p:cNvPr>
            <p:cNvSpPr/>
            <p:nvPr/>
          </p:nvSpPr>
          <p:spPr>
            <a:xfrm>
              <a:off x="435985" y="1632728"/>
              <a:ext cx="2625997" cy="578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646AAF9-4003-4A3B-AF48-6AEA6012B94F}"/>
                </a:ext>
              </a:extLst>
            </p:cNvPr>
            <p:cNvSpPr/>
            <p:nvPr/>
          </p:nvSpPr>
          <p:spPr>
            <a:xfrm>
              <a:off x="3203941" y="1632728"/>
              <a:ext cx="4401772" cy="57842"/>
            </a:xfrm>
            <a:prstGeom prst="rect">
              <a:avLst/>
            </a:prstGeom>
            <a:solidFill>
              <a:srgbClr val="00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DCE62B9-AE56-4027-A97F-2B0A6703F491}"/>
                </a:ext>
              </a:extLst>
            </p:cNvPr>
            <p:cNvSpPr/>
            <p:nvPr/>
          </p:nvSpPr>
          <p:spPr>
            <a:xfrm>
              <a:off x="7747672" y="1632728"/>
              <a:ext cx="2046947" cy="578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AE2BF40-4A83-4002-A940-480E2173B245}"/>
                </a:ext>
              </a:extLst>
            </p:cNvPr>
            <p:cNvSpPr/>
            <p:nvPr/>
          </p:nvSpPr>
          <p:spPr>
            <a:xfrm>
              <a:off x="9941452" y="1632728"/>
              <a:ext cx="1814563" cy="57842"/>
            </a:xfrm>
            <a:prstGeom prst="rect">
              <a:avLst/>
            </a:prstGeom>
            <a:solidFill>
              <a:srgbClr val="00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08514A-187C-4158-9FB2-798200AA72CE}"/>
              </a:ext>
            </a:extLst>
          </p:cNvPr>
          <p:cNvSpPr/>
          <p:nvPr/>
        </p:nvSpPr>
        <p:spPr>
          <a:xfrm>
            <a:off x="435985" y="1395472"/>
            <a:ext cx="4268537" cy="48346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" panose="00000500000000000000" pitchFamily="2" charset="-52"/>
              </a:rPr>
              <a:t>ОБЩЕЕ ВРЕМЯ: </a:t>
            </a:r>
            <a:r>
              <a:rPr lang="ru-RU" sz="2000" dirty="0">
                <a:latin typeface="Creata Black" panose="00000A00000000000000" pitchFamily="2" charset="-52"/>
              </a:rPr>
              <a:t>1,5-2 часа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205F5-59C8-4172-9665-95F9BF99DEA6}"/>
              </a:ext>
            </a:extLst>
          </p:cNvPr>
          <p:cNvSpPr txBox="1"/>
          <p:nvPr/>
        </p:nvSpPr>
        <p:spPr>
          <a:xfrm>
            <a:off x="435986" y="4212741"/>
            <a:ext cx="2661676" cy="1331679"/>
          </a:xfrm>
          <a:prstGeom prst="rect">
            <a:avLst/>
          </a:prstGeom>
          <a:noFill/>
        </p:spPr>
        <p:txBody>
          <a:bodyPr wrap="square" lIns="0" tIns="0" rIns="252000" bIns="252000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F Din Text Pro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Creata" panose="00000500000000000000" pitchFamily="2" charset="-52"/>
              </a:rPr>
              <a:t>погружаемся </a:t>
            </a:r>
            <a:br>
              <a:rPr lang="ru-RU" sz="1400" dirty="0">
                <a:latin typeface="Creata" panose="00000500000000000000" pitchFamily="2" charset="-52"/>
              </a:rPr>
            </a:br>
            <a:r>
              <a:rPr lang="ru-RU" sz="1400" dirty="0">
                <a:latin typeface="Creata" panose="00000500000000000000" pitchFamily="2" charset="-52"/>
              </a:rPr>
              <a:t>в историю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Creata" panose="00000500000000000000" pitchFamily="2" charset="-52"/>
              </a:rPr>
              <a:t>создаем настроение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Creata" panose="00000500000000000000" pitchFamily="2" charset="-52"/>
              </a:rPr>
              <a:t>делимся на научные отделы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C8358D1-B7DD-49BF-A3C9-1BB03A969609}"/>
              </a:ext>
            </a:extLst>
          </p:cNvPr>
          <p:cNvSpPr/>
          <p:nvPr/>
        </p:nvSpPr>
        <p:spPr>
          <a:xfrm>
            <a:off x="435985" y="3318884"/>
            <a:ext cx="2269115" cy="627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59F7864-3061-4E98-B3BE-2437FFD06848}"/>
              </a:ext>
            </a:extLst>
          </p:cNvPr>
          <p:cNvSpPr/>
          <p:nvPr/>
        </p:nvSpPr>
        <p:spPr>
          <a:xfrm>
            <a:off x="435985" y="2770540"/>
            <a:ext cx="1834531" cy="48346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" panose="00000500000000000000" pitchFamily="2" charset="-52"/>
              </a:rPr>
              <a:t>Общий сбор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9DE80B4-4084-40E8-B691-CD2C26CAC1CE}"/>
              </a:ext>
            </a:extLst>
          </p:cNvPr>
          <p:cNvSpPr/>
          <p:nvPr/>
        </p:nvSpPr>
        <p:spPr>
          <a:xfrm>
            <a:off x="3063744" y="3318884"/>
            <a:ext cx="3842698" cy="62785"/>
          </a:xfrm>
          <a:prstGeom prst="rect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2E9496-2536-458D-A20A-698C02DCF02B}"/>
              </a:ext>
            </a:extLst>
          </p:cNvPr>
          <p:cNvSpPr/>
          <p:nvPr/>
        </p:nvSpPr>
        <p:spPr>
          <a:xfrm>
            <a:off x="435984" y="3412864"/>
            <a:ext cx="2269115" cy="48346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 Black" panose="00000A00000000000000" pitchFamily="2" charset="-52"/>
              </a:rPr>
              <a:t>15-20 минут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FD6179-B781-4674-8A8D-7CBCED57A6CD}"/>
              </a:ext>
            </a:extLst>
          </p:cNvPr>
          <p:cNvSpPr txBox="1"/>
          <p:nvPr/>
        </p:nvSpPr>
        <p:spPr>
          <a:xfrm>
            <a:off x="3063743" y="4212741"/>
            <a:ext cx="3050165" cy="1239346"/>
          </a:xfrm>
          <a:prstGeom prst="rect">
            <a:avLst/>
          </a:prstGeom>
          <a:noFill/>
        </p:spPr>
        <p:txBody>
          <a:bodyPr wrap="square" lIns="0" tIns="0" rIns="252000" bIns="252000">
            <a:sp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defRPr>
            </a:lvl1pPr>
          </a:lstStyle>
          <a:p>
            <a:r>
              <a:rPr lang="ru-RU" dirty="0"/>
              <a:t>получаем схемы</a:t>
            </a:r>
          </a:p>
          <a:p>
            <a:r>
              <a:rPr lang="ru-RU" dirty="0"/>
              <a:t>находим детали</a:t>
            </a:r>
          </a:p>
          <a:p>
            <a:r>
              <a:rPr lang="ru-RU" dirty="0"/>
              <a:t>выявляем лидеров</a:t>
            </a:r>
          </a:p>
          <a:p>
            <a:r>
              <a:rPr lang="ru-RU" dirty="0"/>
              <a:t>проходим задания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83B8805-D19D-45F8-88F5-370BF3CC9F75}"/>
              </a:ext>
            </a:extLst>
          </p:cNvPr>
          <p:cNvSpPr/>
          <p:nvPr/>
        </p:nvSpPr>
        <p:spPr>
          <a:xfrm>
            <a:off x="3063743" y="2770540"/>
            <a:ext cx="2609850" cy="48705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" panose="00000500000000000000" pitchFamily="2" charset="-52"/>
              </a:rPr>
              <a:t>Командная работа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E45BC45-DDB2-4D1E-8C75-3A62BDEBCFD5}"/>
              </a:ext>
            </a:extLst>
          </p:cNvPr>
          <p:cNvSpPr/>
          <p:nvPr/>
        </p:nvSpPr>
        <p:spPr>
          <a:xfrm>
            <a:off x="3063742" y="3412864"/>
            <a:ext cx="2099453" cy="50058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 Black" panose="00000A00000000000000" pitchFamily="2" charset="-52"/>
              </a:rPr>
              <a:t>45-60 минут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B8F2D8-3933-43B0-991D-ADFAD84281FF}"/>
              </a:ext>
            </a:extLst>
          </p:cNvPr>
          <p:cNvSpPr txBox="1"/>
          <p:nvPr/>
        </p:nvSpPr>
        <p:spPr>
          <a:xfrm>
            <a:off x="7326833" y="4212741"/>
            <a:ext cx="1839851" cy="1116235"/>
          </a:xfrm>
          <a:prstGeom prst="rect">
            <a:avLst/>
          </a:prstGeom>
          <a:noFill/>
        </p:spPr>
        <p:txBody>
          <a:bodyPr wrap="square" lIns="0" tIns="0" rIns="252000" bIns="252000">
            <a:sp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defRPr>
            </a:lvl1pPr>
          </a:lstStyle>
          <a:p>
            <a:r>
              <a:rPr lang="ru-RU" dirty="0"/>
              <a:t>соединяем детали</a:t>
            </a:r>
          </a:p>
          <a:p>
            <a:r>
              <a:rPr lang="ru-RU" dirty="0"/>
              <a:t>и объединяем усилия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19F3FCF-9901-489F-9EFF-DD295373C7C4}"/>
              </a:ext>
            </a:extLst>
          </p:cNvPr>
          <p:cNvSpPr/>
          <p:nvPr/>
        </p:nvSpPr>
        <p:spPr>
          <a:xfrm>
            <a:off x="7326832" y="3318884"/>
            <a:ext cx="1839853" cy="578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37F4BC8-3A5B-4CA6-9C99-B4900DE82EE1}"/>
              </a:ext>
            </a:extLst>
          </p:cNvPr>
          <p:cNvSpPr/>
          <p:nvPr/>
        </p:nvSpPr>
        <p:spPr>
          <a:xfrm>
            <a:off x="7326832" y="2770540"/>
            <a:ext cx="1611179" cy="48346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" panose="00000500000000000000" pitchFamily="2" charset="-52"/>
              </a:rPr>
              <a:t>Состыковка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0B7603C-1530-4031-8400-32C401504701}"/>
              </a:ext>
            </a:extLst>
          </p:cNvPr>
          <p:cNvSpPr/>
          <p:nvPr/>
        </p:nvSpPr>
        <p:spPr>
          <a:xfrm>
            <a:off x="7326832" y="3412864"/>
            <a:ext cx="1839852" cy="50058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 Black" panose="00000A00000000000000" pitchFamily="2" charset="-52"/>
              </a:rPr>
              <a:t>15-20 минут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03ACF2-871A-43FD-A734-EAB3B84D7AC8}"/>
              </a:ext>
            </a:extLst>
          </p:cNvPr>
          <p:cNvSpPr txBox="1"/>
          <p:nvPr/>
        </p:nvSpPr>
        <p:spPr>
          <a:xfrm>
            <a:off x="9705112" y="4212741"/>
            <a:ext cx="2406532" cy="1331679"/>
          </a:xfrm>
          <a:prstGeom prst="rect">
            <a:avLst/>
          </a:prstGeom>
          <a:noFill/>
        </p:spPr>
        <p:txBody>
          <a:bodyPr wrap="square" lIns="0" tIns="0" rIns="252000" bIns="252000">
            <a:sp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defRPr>
            </a:lvl1pPr>
          </a:lstStyle>
          <a:p>
            <a:r>
              <a:rPr lang="ru-RU" dirty="0"/>
              <a:t>добываем «ключ»</a:t>
            </a:r>
          </a:p>
          <a:p>
            <a:r>
              <a:rPr lang="ru-RU" dirty="0"/>
              <a:t>проверяем     работоспособность</a:t>
            </a:r>
          </a:p>
          <a:p>
            <a:r>
              <a:rPr lang="ru-RU" dirty="0"/>
              <a:t>ликуем </a:t>
            </a:r>
          </a:p>
          <a:p>
            <a:r>
              <a:rPr lang="ru-RU" dirty="0"/>
              <a:t>фиксируем эмоции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EF6E2EC-C42A-4524-A20E-11C291C5DC2B}"/>
              </a:ext>
            </a:extLst>
          </p:cNvPr>
          <p:cNvSpPr/>
          <p:nvPr/>
        </p:nvSpPr>
        <p:spPr>
          <a:xfrm>
            <a:off x="9731238" y="3318884"/>
            <a:ext cx="1611178" cy="57843"/>
          </a:xfrm>
          <a:prstGeom prst="rect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35E1891-D241-46F6-A164-3962615DE102}"/>
              </a:ext>
            </a:extLst>
          </p:cNvPr>
          <p:cNvSpPr/>
          <p:nvPr/>
        </p:nvSpPr>
        <p:spPr>
          <a:xfrm>
            <a:off x="9731237" y="2770540"/>
            <a:ext cx="1611179" cy="49629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" panose="00000500000000000000" pitchFamily="2" charset="-52"/>
              </a:rPr>
              <a:t>Запуск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838DA3E-1D0F-45B5-92F8-82E17D63E5CE}"/>
              </a:ext>
            </a:extLst>
          </p:cNvPr>
          <p:cNvSpPr/>
          <p:nvPr/>
        </p:nvSpPr>
        <p:spPr>
          <a:xfrm>
            <a:off x="9731237" y="3412864"/>
            <a:ext cx="1711826" cy="50058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 Black" panose="00000A00000000000000" pitchFamily="2" charset="-52"/>
              </a:rPr>
              <a:t>15-20 минут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7EBC8C-C5B9-4ADA-A0AD-A2AAB925FE60}"/>
              </a:ext>
            </a:extLst>
          </p:cNvPr>
          <p:cNvSpPr txBox="1"/>
          <p:nvPr/>
        </p:nvSpPr>
        <p:spPr>
          <a:xfrm>
            <a:off x="5318093" y="142260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reata Black" panose="00000A00000000000000" pitchFamily="2" charset="-52"/>
              </a:rPr>
              <a:t>ТАЙМИНГ</a:t>
            </a:r>
          </a:p>
        </p:txBody>
      </p:sp>
    </p:spTree>
    <p:extLst>
      <p:ext uri="{BB962C8B-B14F-4D97-AF65-F5344CB8AC3E}">
        <p14:creationId xmlns:p14="http://schemas.microsoft.com/office/powerpoint/2010/main" val="84729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0DB3AD-254D-4FF8-9207-4C28DA251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4228" y1="60469" x2="94228" y2="60469"/>
                        <a14:foregroundMark x1="32767" y1="4844" x2="32767" y2="4844"/>
                        <a14:foregroundMark x1="18676" y1="12031" x2="18676" y2="12031"/>
                        <a14:foregroundMark x1="6791" y1="28125" x2="6791" y2="28125"/>
                        <a14:foregroundMark x1="6791" y1="51719" x2="6791" y2="53594"/>
                        <a14:foregroundMark x1="10526" y1="77813" x2="10526" y2="77813"/>
                        <a14:foregroundMark x1="23260" y1="90469" x2="23260" y2="90469"/>
                        <a14:foregroundMark x1="11885" y1="76875" x2="11885" y2="76875"/>
                        <a14:foregroundMark x1="9508" y1="60469" x2="9508" y2="60469"/>
                        <a14:foregroundMark x1="10187" y1="42188" x2="10187" y2="42188"/>
                        <a14:foregroundMark x1="10866" y1="30625" x2="10866" y2="30625"/>
                        <a14:foregroundMark x1="10187" y1="16719" x2="10187" y2="16719"/>
                        <a14:foregroundMark x1="11545" y1="47031" x2="11545" y2="47031"/>
                        <a14:foregroundMark x1="10187" y1="54844" x2="10187" y2="54844"/>
                        <a14:foregroundMark x1="11885" y1="68438" x2="11885" y2="68438"/>
                        <a14:foregroundMark x1="9508" y1="69688" x2="9508" y2="69688"/>
                        <a14:foregroundMark x1="10866" y1="75625" x2="10866" y2="75625"/>
                        <a14:foregroundMark x1="14941" y1="78438" x2="14941" y2="78438"/>
                        <a14:foregroundMark x1="9847" y1="61094" x2="9847" y2="61094"/>
                        <a14:foregroundMark x1="9847" y1="66094" x2="9847" y2="66094"/>
                        <a14:foregroundMark x1="10526" y1="71875" x2="10526" y2="71875"/>
                        <a14:foregroundMark x1="7470" y1="60781" x2="7470" y2="60781"/>
                        <a14:foregroundMark x1="5093" y1="46094" x2="5093" y2="46094"/>
                        <a14:foregroundMark x1="5093" y1="30312" x2="5093" y2="30312"/>
                        <a14:foregroundMark x1="6112" y1="25625" x2="6112" y2="25625"/>
                        <a14:foregroundMark x1="15620" y1="17031" x2="15620" y2="17031"/>
                        <a14:foregroundMark x1="22071" y1="6719" x2="22071" y2="6719"/>
                        <a14:foregroundMark x1="29032" y1="4531" x2="29032" y2="4531"/>
                        <a14:foregroundMark x1="46350" y1="4844" x2="46350" y2="4844"/>
                        <a14:foregroundMark x1="50594" y1="9219" x2="50594" y2="9219"/>
                        <a14:foregroundMark x1="80985" y1="10469" x2="80985" y2="10469"/>
                        <a14:foregroundMark x1="90153" y1="19219" x2="90153" y2="19219"/>
                        <a14:foregroundMark x1="96944" y1="25000" x2="96944" y2="25000"/>
                        <a14:foregroundMark x1="98472" y1="31563" x2="98472" y2="31563"/>
                        <a14:foregroundMark x1="98472" y1="43125" x2="98472" y2="43125"/>
                        <a14:foregroundMark x1="97623" y1="36563" x2="97623" y2="36563"/>
                        <a14:foregroundMark x1="93548" y1="22188" x2="93548" y2="22188"/>
                        <a14:foregroundMark x1="83701" y1="13906" x2="83701" y2="13906"/>
                        <a14:foregroundMark x1="87776" y1="17031" x2="87776" y2="17031"/>
                        <a14:foregroundMark x1="86078" y1="14531" x2="86078" y2="14531"/>
                        <a14:foregroundMark x1="76910" y1="10156" x2="76910" y2="10156"/>
                        <a14:foregroundMark x1="35484" y1="5156" x2="35484" y2="5156"/>
                        <a14:foregroundMark x1="44312" y1="5469" x2="44312" y2="5469"/>
                        <a14:foregroundMark x1="91851" y1="20156" x2="91851" y2="2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328" y="554963"/>
            <a:ext cx="3714858" cy="40365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6B4EE1-D53A-4F35-8D39-9244E98B8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5BBAB7-84D5-4991-A537-559849D08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212" y1="13249" x2="18212" y2="13249"/>
                        <a14:foregroundMark x1="34934" y1="4101" x2="34934" y2="4101"/>
                        <a14:foregroundMark x1="48510" y1="7886" x2="48510" y2="7886"/>
                        <a14:foregroundMark x1="11921" y1="67823" x2="11921" y2="67823"/>
                        <a14:foregroundMark x1="14901" y1="76025" x2="13576" y2="76972"/>
                        <a14:foregroundMark x1="12583" y1="57098" x2="12583" y2="57098"/>
                        <a14:foregroundMark x1="11921" y1="28391" x2="11921" y2="28391"/>
                        <a14:foregroundMark x1="21854" y1="16404" x2="21854" y2="16404"/>
                        <a14:foregroundMark x1="32947" y1="9464" x2="32947" y2="9464"/>
                        <a14:foregroundMark x1="38576" y1="9148" x2="38576" y2="9148"/>
                        <a14:foregroundMark x1="52152" y1="9148" x2="52152" y2="9148"/>
                        <a14:foregroundMark x1="42219" y1="6309" x2="42219" y2="6309"/>
                        <a14:foregroundMark x1="64570" y1="9779" x2="64570" y2="9779"/>
                        <a14:foregroundMark x1="71854" y1="9779" x2="71854" y2="9779"/>
                        <a14:foregroundMark x1="80464" y1="9779" x2="80464" y2="9779"/>
                        <a14:foregroundMark x1="83113" y1="12618" x2="83113" y2="12618"/>
                        <a14:foregroundMark x1="90232" y1="19558" x2="90232" y2="19558"/>
                        <a14:foregroundMark x1="96854" y1="24921" x2="96854" y2="24921"/>
                        <a14:foregroundMark x1="97517" y1="33281" x2="97517" y2="33281"/>
                        <a14:foregroundMark x1="97517" y1="48423" x2="97517" y2="48423"/>
                        <a14:foregroundMark x1="97848" y1="58991" x2="97848" y2="58991"/>
                        <a14:foregroundMark x1="85265" y1="14511" x2="85265" y2="14511"/>
                        <a14:foregroundMark x1="92550" y1="21767" x2="92550" y2="21767"/>
                        <a14:foregroundMark x1="24834" y1="9464" x2="24834" y2="9464"/>
                        <a14:foregroundMark x1="87252" y1="16404" x2="87252" y2="16404"/>
                        <a14:foregroundMark x1="15894" y1="16404" x2="15894" y2="16404"/>
                        <a14:backgroundMark x1="92550" y1="6309" x2="92550" y2="6309"/>
                        <a14:backgroundMark x1="93212" y1="94164" x2="93212" y2="94164"/>
                        <a14:backgroundMark x1="70199" y1="95110" x2="70199" y2="95110"/>
                        <a14:backgroundMark x1="68212" y1="3312" x2="68212" y2="3312"/>
                        <a14:backgroundMark x1="8609" y1="4101" x2="8609" y2="4101"/>
                        <a14:backgroundMark x1="8278" y1="95426" x2="8278" y2="95426"/>
                        <a14:backgroundMark x1="1490" y1="70347" x2="1490" y2="70347"/>
                        <a14:backgroundMark x1="1821" y1="27445" x2="1821" y2="27445"/>
                        <a14:backgroundMark x1="3808" y1="10410" x2="3808" y2="10410"/>
                        <a14:backgroundMark x1="10265" y1="10726" x2="10265" y2="10726"/>
                        <a14:backgroundMark x1="19868" y1="2997" x2="19868" y2="2997"/>
                        <a14:backgroundMark x1="14570" y1="2366" x2="14570" y2="2366"/>
                        <a14:backgroundMark x1="2815" y1="2050" x2="2815" y2="2050"/>
                        <a14:backgroundMark x1="4470" y1="5678" x2="4470" y2="5678"/>
                        <a14:backgroundMark x1="6126" y1="8202" x2="6126" y2="8202"/>
                        <a14:backgroundMark x1="16225" y1="5994" x2="16225" y2="5994"/>
                        <a14:backgroundMark x1="12252" y1="5994" x2="12252" y2="5994"/>
                        <a14:backgroundMark x1="4470" y1="16404" x2="4470" y2="16404"/>
                        <a14:backgroundMark x1="3477" y1="86278" x2="3477" y2="86278"/>
                        <a14:backgroundMark x1="7947" y1="87855" x2="7947" y2="87855"/>
                        <a14:backgroundMark x1="13907" y1="94164" x2="13907" y2="94164"/>
                        <a14:backgroundMark x1="17550" y1="96372" x2="17550" y2="96372"/>
                        <a14:backgroundMark x1="3146" y1="96057" x2="3146" y2="96057"/>
                        <a14:backgroundMark x1="3146" y1="90063" x2="3146" y2="90063"/>
                        <a14:backgroundMark x1="6457" y1="91009" x2="6457" y2="91009"/>
                        <a14:backgroundMark x1="4801" y1="82177" x2="4801" y2="82177"/>
                        <a14:backgroundMark x1="1821" y1="79022" x2="1821" y2="79022"/>
                        <a14:backgroundMark x1="1490" y1="73817" x2="1490" y2="73817"/>
                        <a14:backgroundMark x1="1821" y1="62776" x2="1821" y2="62776"/>
                        <a14:backgroundMark x1="1821" y1="56782" x2="1821" y2="56782"/>
                        <a14:backgroundMark x1="1490" y1="42429" x2="1490" y2="42429"/>
                        <a14:backgroundMark x1="1490" y1="32334" x2="1490" y2="32334"/>
                        <a14:backgroundMark x1="1490" y1="20189" x2="1490" y2="20189"/>
                        <a14:backgroundMark x1="1821" y1="12303" x2="1821" y2="12303"/>
                        <a14:backgroundMark x1="60596" y1="3312" x2="60596" y2="3312"/>
                        <a14:backgroundMark x1="79470" y1="5047" x2="79470" y2="5047"/>
                        <a14:backgroundMark x1="88576" y1="2997" x2="88576" y2="2997"/>
                        <a14:backgroundMark x1="92881" y1="11041" x2="92881" y2="11041"/>
                        <a14:backgroundMark x1="97185" y1="2997" x2="97185" y2="2997"/>
                        <a14:backgroundMark x1="98841" y1="12618" x2="98841" y2="12618"/>
                        <a14:backgroundMark x1="96854" y1="19558" x2="96854" y2="19558"/>
                        <a14:backgroundMark x1="88576" y1="11041" x2="88576" y2="11041"/>
                        <a14:backgroundMark x1="97185" y1="81230" x2="97185" y2="81230"/>
                        <a14:backgroundMark x1="90894" y1="88170" x2="90894" y2="88170"/>
                        <a14:backgroundMark x1="84603" y1="98896" x2="84603" y2="98896"/>
                        <a14:backgroundMark x1="80464" y1="95426" x2="80464" y2="95426"/>
                        <a14:backgroundMark x1="63576" y1="96057" x2="63576" y2="96057"/>
                        <a14:backgroundMark x1="83940" y1="95426" x2="83940" y2="95426"/>
                        <a14:backgroundMark x1="95199" y1="97634" x2="95199" y2="97634"/>
                        <a14:backgroundMark x1="96192" y1="88486" x2="96192" y2="88486"/>
                        <a14:backgroundMark x1="97517" y1="91640" x2="97517" y2="91640"/>
                        <a14:backgroundMark x1="72848" y1="6940" x2="72848" y2="6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02" y="554634"/>
            <a:ext cx="3860075" cy="4051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C22867-EA53-40CD-9ACC-23AF95D5F18D}"/>
              </a:ext>
            </a:extLst>
          </p:cNvPr>
          <p:cNvSpPr txBox="1"/>
          <p:nvPr/>
        </p:nvSpPr>
        <p:spPr>
          <a:xfrm>
            <a:off x="782602" y="4788013"/>
            <a:ext cx="5326392" cy="1837935"/>
          </a:xfrm>
          <a:prstGeom prst="rect">
            <a:avLst/>
          </a:prstGeom>
          <a:noFill/>
        </p:spPr>
        <p:txBody>
          <a:bodyPr wrap="square" lIns="0" tIns="288000" rIns="252000" bIns="252000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F Din Text Pro"/>
              </a:defRPr>
            </a:lvl1pPr>
          </a:lstStyle>
          <a:p>
            <a:r>
              <a:rPr lang="ru-RU" sz="1400" dirty="0">
                <a:latin typeface="Creata" panose="00000500000000000000" pitchFamily="2" charset="-52"/>
              </a:rPr>
              <a:t>Джеймс Франклин </a:t>
            </a:r>
            <a:r>
              <a:rPr lang="ru-RU" sz="1400" dirty="0" err="1">
                <a:latin typeface="Creata" panose="00000500000000000000" pitchFamily="2" charset="-52"/>
              </a:rPr>
              <a:t>Бонито</a:t>
            </a:r>
            <a:r>
              <a:rPr lang="ru-RU" sz="1400" dirty="0">
                <a:latin typeface="Creata" panose="00000500000000000000" pitchFamily="2" charset="-52"/>
              </a:rPr>
              <a:t>-младший, потомок того самого доктора </a:t>
            </a:r>
            <a:r>
              <a:rPr lang="ru-RU" sz="1400" dirty="0" err="1">
                <a:latin typeface="Creata" panose="00000500000000000000" pitchFamily="2" charset="-52"/>
              </a:rPr>
              <a:t>Эмметта</a:t>
            </a:r>
            <a:r>
              <a:rPr lang="ru-RU" sz="1400" dirty="0">
                <a:latin typeface="Creata" panose="00000500000000000000" pitchFamily="2" charset="-52"/>
              </a:rPr>
              <a:t> Брауна, изобретшего машину времени в одной из альтернативных реальностей Земли (позже экранизированной известной телекомпанией). Характер соответствует всем стандартам безумных профессоров.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40A9F9-F2F9-40AB-BB3F-4E698E3EC94A}"/>
              </a:ext>
            </a:extLst>
          </p:cNvPr>
          <p:cNvSpPr/>
          <p:nvPr/>
        </p:nvSpPr>
        <p:spPr>
          <a:xfrm>
            <a:off x="3022285" y="4196701"/>
            <a:ext cx="2742643" cy="48346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dirty="0">
                <a:latin typeface="Creata Black" panose="00000A00000000000000" pitchFamily="2" charset="-52"/>
              </a:rPr>
              <a:t>профессор БО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B74DA-0DFB-4421-802C-1B7A1A23078F}"/>
              </a:ext>
            </a:extLst>
          </p:cNvPr>
          <p:cNvSpPr txBox="1"/>
          <p:nvPr/>
        </p:nvSpPr>
        <p:spPr>
          <a:xfrm>
            <a:off x="6740300" y="4788013"/>
            <a:ext cx="4669098" cy="1622491"/>
          </a:xfrm>
          <a:prstGeom prst="rect">
            <a:avLst/>
          </a:prstGeom>
          <a:noFill/>
        </p:spPr>
        <p:txBody>
          <a:bodyPr wrap="square" lIns="0" tIns="288000" rIns="252000" bIns="252000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defRPr>
            </a:lvl1pPr>
          </a:lstStyle>
          <a:p>
            <a:r>
              <a:rPr lang="ru-RU" dirty="0"/>
              <a:t>Никто не видел его трудовой книжки, поэтому полное имя неизвестно. Умный, начитанный, ценит свою должность, верит в гениальность профессора БО</a:t>
            </a:r>
            <a:r>
              <a:rPr lang="en-US" dirty="0"/>
              <a:t> </a:t>
            </a:r>
            <a:r>
              <a:rPr lang="ru-RU" dirty="0"/>
              <a:t>и надеется однажды принести миру действительно полезное открытие.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7E7398C-D709-42C5-A77D-87125BED00D0}"/>
              </a:ext>
            </a:extLst>
          </p:cNvPr>
          <p:cNvSpPr/>
          <p:nvPr/>
        </p:nvSpPr>
        <p:spPr>
          <a:xfrm>
            <a:off x="7048427" y="3947483"/>
            <a:ext cx="3860073" cy="65659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r">
              <a:lnSpc>
                <a:spcPts val="2200"/>
              </a:lnSpc>
            </a:pPr>
            <a:r>
              <a:rPr lang="ru-RU" sz="2000" dirty="0">
                <a:latin typeface="Creata Black" panose="00000A00000000000000" pitchFamily="2" charset="-52"/>
              </a:rPr>
              <a:t>старший </a:t>
            </a:r>
            <a:br>
              <a:rPr lang="ru-RU" sz="2000" dirty="0">
                <a:latin typeface="Creata Black" panose="00000A00000000000000" pitchFamily="2" charset="-52"/>
              </a:rPr>
            </a:br>
            <a:r>
              <a:rPr lang="ru-RU" sz="2000" dirty="0">
                <a:latin typeface="Creata Black" panose="00000A00000000000000" pitchFamily="2" charset="-52"/>
              </a:rPr>
              <a:t>помощник Джек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41F84-C12D-4ACF-A1B6-2E14080898B1}"/>
              </a:ext>
            </a:extLst>
          </p:cNvPr>
          <p:cNvSpPr txBox="1"/>
          <p:nvPr/>
        </p:nvSpPr>
        <p:spPr>
          <a:xfrm>
            <a:off x="5096075" y="142260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reata Black" panose="00000A00000000000000" pitchFamily="2" charset="-52"/>
              </a:rPr>
              <a:t>ПЕРСОНАЖИ</a:t>
            </a:r>
          </a:p>
        </p:txBody>
      </p:sp>
    </p:spTree>
    <p:extLst>
      <p:ext uri="{BB962C8B-B14F-4D97-AF65-F5344CB8AC3E}">
        <p14:creationId xmlns:p14="http://schemas.microsoft.com/office/powerpoint/2010/main" val="338034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E4AA28-19DE-4927-A19E-D8619BA4F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C22867-EA53-40CD-9ACC-23AF95D5F18D}"/>
              </a:ext>
            </a:extLst>
          </p:cNvPr>
          <p:cNvSpPr txBox="1"/>
          <p:nvPr/>
        </p:nvSpPr>
        <p:spPr>
          <a:xfrm>
            <a:off x="1110769" y="5615875"/>
            <a:ext cx="9965066" cy="1037716"/>
          </a:xfrm>
          <a:prstGeom prst="rect">
            <a:avLst/>
          </a:prstGeom>
          <a:noFill/>
        </p:spPr>
        <p:txBody>
          <a:bodyPr wrap="square" lIns="0" tIns="288000" rIns="252000" bIns="252000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>
                <a:latin typeface="Creata" panose="00000500000000000000" pitchFamily="2" charset="-52"/>
              </a:rPr>
              <a:t>Киборги, созданные всё тем же профессором БО в качестве помощников</a:t>
            </a:r>
          </a:p>
          <a:p>
            <a:r>
              <a:rPr lang="ru-RU" dirty="0">
                <a:latin typeface="Creata" panose="00000500000000000000" pitchFamily="2" charset="-52"/>
              </a:rPr>
              <a:t>(с живыми людьми профессор ладит не очень, кроме разве что старшего помощника Джека)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40A9F9-F2F9-40AB-BB3F-4E698E3EC94A}"/>
              </a:ext>
            </a:extLst>
          </p:cNvPr>
          <p:cNvSpPr/>
          <p:nvPr/>
        </p:nvSpPr>
        <p:spPr>
          <a:xfrm>
            <a:off x="2533020" y="844506"/>
            <a:ext cx="7125955" cy="48346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it-IT" sz="2000" dirty="0">
                <a:latin typeface="Creata" panose="00000500000000000000" pitchFamily="2" charset="-52"/>
              </a:rPr>
              <a:t>Лаборанты: 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 Black" panose="00000A00000000000000" pitchFamily="2" charset="-52"/>
              </a:rPr>
              <a:t>Do</a:t>
            </a:r>
            <a:r>
              <a:rPr lang="it-IT" sz="2000" dirty="0">
                <a:latin typeface="Creata" panose="00000500000000000000" pitchFamily="2" charset="-52"/>
              </a:rPr>
              <a:t> 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" panose="00000500000000000000" pitchFamily="2" charset="-52"/>
              </a:rPr>
              <a:t>/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 Black" panose="00000A00000000000000" pitchFamily="2" charset="-52"/>
              </a:rPr>
              <a:t>Re</a:t>
            </a:r>
            <a:r>
              <a:rPr lang="it-IT" sz="2000" dirty="0">
                <a:latin typeface="Creata" panose="00000500000000000000" pitchFamily="2" charset="-52"/>
              </a:rPr>
              <a:t> 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" panose="00000500000000000000" pitchFamily="2" charset="-52"/>
              </a:rPr>
              <a:t>/ 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 Black" panose="00000A00000000000000" pitchFamily="2" charset="-52"/>
              </a:rPr>
              <a:t>Mi</a:t>
            </a:r>
            <a:r>
              <a:rPr lang="it-IT" sz="2000" dirty="0">
                <a:latin typeface="Creata" panose="00000500000000000000" pitchFamily="2" charset="-52"/>
              </a:rPr>
              <a:t> 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" panose="00000500000000000000" pitchFamily="2" charset="-52"/>
              </a:rPr>
              <a:t>/ 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 Black" panose="00000A00000000000000" pitchFamily="2" charset="-52"/>
              </a:rPr>
              <a:t>Fa</a:t>
            </a:r>
            <a:r>
              <a:rPr lang="ru-RU" sz="2000" dirty="0">
                <a:latin typeface="Creata Black" panose="00000A00000000000000" pitchFamily="2" charset="-52"/>
              </a:rPr>
              <a:t> </a:t>
            </a:r>
            <a:r>
              <a:rPr lang="it-IT" sz="2000" dirty="0">
                <a:latin typeface="Creata" panose="00000500000000000000" pitchFamily="2" charset="-52"/>
              </a:rPr>
              <a:t> / 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 Black" panose="00000A00000000000000" pitchFamily="2" charset="-52"/>
              </a:rPr>
              <a:t>Sol</a:t>
            </a:r>
            <a:r>
              <a:rPr lang="it-IT" sz="2000" dirty="0">
                <a:latin typeface="Creata" panose="00000500000000000000" pitchFamily="2" charset="-52"/>
              </a:rPr>
              <a:t> 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" panose="00000500000000000000" pitchFamily="2" charset="-52"/>
              </a:rPr>
              <a:t>/ </a:t>
            </a:r>
            <a:r>
              <a:rPr lang="ru-RU" sz="2000" dirty="0">
                <a:latin typeface="Creata" panose="00000500000000000000" pitchFamily="2" charset="-52"/>
              </a:rPr>
              <a:t> </a:t>
            </a:r>
            <a:r>
              <a:rPr lang="it-IT" sz="2000" dirty="0">
                <a:latin typeface="Creata Black" panose="00000A00000000000000" pitchFamily="2" charset="-52"/>
              </a:rPr>
              <a:t>La</a:t>
            </a:r>
            <a:endParaRPr lang="ru-RU" sz="2000" dirty="0">
              <a:latin typeface="Creata Black" panose="00000A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72CF59-CC7C-4F94-938C-7AB7CBDAE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2646"/>
            <a:ext cx="12192000" cy="4646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C0D63-D51D-4E2D-B6E8-6681E0805253}"/>
              </a:ext>
            </a:extLst>
          </p:cNvPr>
          <p:cNvSpPr txBox="1"/>
          <p:nvPr/>
        </p:nvSpPr>
        <p:spPr>
          <a:xfrm>
            <a:off x="5096075" y="142260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reata Black" panose="00000A00000000000000" pitchFamily="2" charset="-52"/>
              </a:rPr>
              <a:t>ПЕРСОНАЖИ</a:t>
            </a:r>
          </a:p>
        </p:txBody>
      </p:sp>
    </p:spTree>
    <p:extLst>
      <p:ext uri="{BB962C8B-B14F-4D97-AF65-F5344CB8AC3E}">
        <p14:creationId xmlns:p14="http://schemas.microsoft.com/office/powerpoint/2010/main" val="161352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0DCDE7-34A5-4A3F-B961-3198D6FD948A}"/>
              </a:ext>
            </a:extLst>
          </p:cNvPr>
          <p:cNvSpPr/>
          <p:nvPr/>
        </p:nvSpPr>
        <p:spPr>
          <a:xfrm>
            <a:off x="0" y="4648200"/>
            <a:ext cx="12192000" cy="2209800"/>
          </a:xfrm>
          <a:prstGeom prst="rect">
            <a:avLst/>
          </a:prstGeom>
          <a:solidFill>
            <a:srgbClr val="080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4B5336-CA71-49F2-AC0B-0F92ABCF3F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9562" cy="6045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904FD7-BFB4-4CE4-8193-8BBCE1D0F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5BD3822-E6FE-4DC1-9387-AE35E936C275}"/>
              </a:ext>
            </a:extLst>
          </p:cNvPr>
          <p:cNvSpPr/>
          <p:nvPr/>
        </p:nvSpPr>
        <p:spPr>
          <a:xfrm>
            <a:off x="1805580" y="1755337"/>
            <a:ext cx="8575438" cy="3285174"/>
          </a:xfrm>
          <a:prstGeom prst="roundRect">
            <a:avLst>
              <a:gd name="adj" fmla="val 2961"/>
            </a:avLst>
          </a:prstGeom>
          <a:solidFill>
            <a:srgbClr val="FFFFFF">
              <a:alpha val="85098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288000" rIns="252000" bIns="252000">
            <a:spAutoFit/>
          </a:bodyPr>
          <a:lstStyle/>
          <a:p>
            <a:r>
              <a:rPr lang="ru-RU" sz="1600" dirty="0">
                <a:latin typeface="Creata Black" panose="00000A00000000000000" pitchFamily="2" charset="-52"/>
              </a:rPr>
              <a:t>Программа превзошла все мои ожидания. Я довольна на 200%! </a:t>
            </a:r>
            <a:br>
              <a:rPr lang="ru-RU" sz="1600" b="1" dirty="0">
                <a:latin typeface="Creata" panose="00000500000000000000" pitchFamily="2" charset="-52"/>
              </a:rPr>
            </a:br>
            <a:br>
              <a:rPr lang="ru-RU" sz="1600" b="1" dirty="0">
                <a:latin typeface="Creata" panose="00000500000000000000" pitchFamily="2" charset="-52"/>
              </a:rPr>
            </a:br>
            <a:r>
              <a:rPr lang="ru-RU" sz="1600" b="1" dirty="0">
                <a:latin typeface="Creata" panose="00000500000000000000" pitchFamily="2" charset="-52"/>
              </a:rPr>
              <a:t>      </a:t>
            </a:r>
            <a:r>
              <a:rPr lang="ru-RU" sz="1600" dirty="0">
                <a:latin typeface="Creata" panose="00000500000000000000" pitchFamily="2" charset="-52"/>
              </a:rPr>
              <a:t>Отдельно отмечу: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reata" panose="00000500000000000000" pitchFamily="2" charset="-52"/>
              </a:rPr>
              <a:t>Атмосфера на площадке: полное погружение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reata" panose="00000500000000000000" pitchFamily="2" charset="-52"/>
              </a:rPr>
              <a:t>Театральное представление команды и главных персонажей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reata" panose="00000500000000000000" pitchFamily="2" charset="-52"/>
              </a:rPr>
              <a:t>Разминка: зашла всем, качественное вовлечение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err="1">
                <a:latin typeface="Creata" panose="00000500000000000000" pitchFamily="2" charset="-52"/>
              </a:rPr>
              <a:t>Квестовые</a:t>
            </a:r>
            <a:r>
              <a:rPr lang="ru-RU" sz="1600" dirty="0">
                <a:latin typeface="Creata" panose="00000500000000000000" pitchFamily="2" charset="-52"/>
              </a:rPr>
              <a:t> задания: новые, свежие, оригинальные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reata" panose="00000500000000000000" pitchFamily="2" charset="-52"/>
              </a:rPr>
              <a:t>Яркий финал: сбор машины и долгожданная мелодия! </a:t>
            </a:r>
          </a:p>
          <a:p>
            <a:br>
              <a:rPr lang="ru-RU" sz="1600" dirty="0">
                <a:latin typeface="Creata" panose="00000500000000000000" pitchFamily="2" charset="-52"/>
              </a:rPr>
            </a:br>
            <a:r>
              <a:rPr lang="ru-RU" sz="1600" dirty="0">
                <a:latin typeface="Creata Black" panose="00000A00000000000000" pitchFamily="2" charset="-52"/>
              </a:rPr>
              <a:t>Я рада, что вместе мы смогли так классно познакомить моих коллег </a:t>
            </a:r>
            <a:br>
              <a:rPr lang="ru-RU" sz="1600" dirty="0">
                <a:latin typeface="Creata Black" panose="00000A00000000000000" pitchFamily="2" charset="-52"/>
              </a:rPr>
            </a:br>
            <a:r>
              <a:rPr lang="ru-RU" sz="1600" dirty="0">
                <a:latin typeface="Creata Black" panose="00000A00000000000000" pitchFamily="2" charset="-52"/>
              </a:rPr>
              <a:t>и сплотить их в команду!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6ED6C8-55D5-4D2E-B7A9-D969D6B7B890}"/>
              </a:ext>
            </a:extLst>
          </p:cNvPr>
          <p:cNvSpPr/>
          <p:nvPr/>
        </p:nvSpPr>
        <p:spPr>
          <a:xfrm>
            <a:off x="569545" y="5505363"/>
            <a:ext cx="6044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reata" panose="00000500000000000000" pitchFamily="2" charset="-52"/>
              </a:rPr>
              <a:t>Анна Рогожкина</a:t>
            </a:r>
            <a:br>
              <a:rPr lang="ru-RU" sz="1600" dirty="0">
                <a:solidFill>
                  <a:schemeClr val="bg1"/>
                </a:solidFill>
                <a:latin typeface="Creata" panose="00000500000000000000" pitchFamily="2" charset="-52"/>
              </a:rPr>
            </a:br>
            <a:r>
              <a:rPr lang="ru-RU" sz="1200" dirty="0">
                <a:solidFill>
                  <a:schemeClr val="bg1"/>
                </a:solidFill>
                <a:latin typeface="Creata" panose="00000500000000000000" pitchFamily="2" charset="-52"/>
              </a:rPr>
              <a:t>Руководитель направления по внутренним коммуникациям  /  Альфа-Банк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3D0B54-9947-409F-8AD9-D83242126F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890" y="5598926"/>
            <a:ext cx="1915011" cy="385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FF3673-6607-41AD-B5A9-DF44556669DB}"/>
              </a:ext>
            </a:extLst>
          </p:cNvPr>
          <p:cNvSpPr txBox="1"/>
          <p:nvPr/>
        </p:nvSpPr>
        <p:spPr>
          <a:xfrm>
            <a:off x="5505640" y="142260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reata Black" panose="00000A00000000000000" pitchFamily="2" charset="-52"/>
              </a:rPr>
              <a:t>ОТЗЫВ</a:t>
            </a:r>
          </a:p>
        </p:txBody>
      </p:sp>
    </p:spTree>
    <p:extLst>
      <p:ext uri="{BB962C8B-B14F-4D97-AF65-F5344CB8AC3E}">
        <p14:creationId xmlns:p14="http://schemas.microsoft.com/office/powerpoint/2010/main" val="16981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9F38CE8-ACA9-4E2A-8A30-9AA57BBD736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AA755BF7-591A-4CDE-9350-A980637C6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213E4A7-E3F3-4024-973D-5C226BEF6225}"/>
                </a:ext>
              </a:extLst>
            </p:cNvPr>
            <p:cNvSpPr txBox="1"/>
            <p:nvPr/>
          </p:nvSpPr>
          <p:spPr>
            <a:xfrm>
              <a:off x="4111829" y="142260"/>
              <a:ext cx="39629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Creata Black" panose="00000A00000000000000" pitchFamily="2" charset="-52"/>
                </a:rPr>
                <a:t>СТОИМОСТЬ / ТЕХ.РАЙДЕР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34B2EB-6223-49FD-A781-093199F028DF}"/>
              </a:ext>
            </a:extLst>
          </p:cNvPr>
          <p:cNvSpPr txBox="1"/>
          <p:nvPr/>
        </p:nvSpPr>
        <p:spPr>
          <a:xfrm>
            <a:off x="3090776" y="4003506"/>
            <a:ext cx="45913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reata" panose="00000500000000000000" pitchFamily="2" charset="-52"/>
              </a:rPr>
              <a:t>минимальная площадь 150м² (4м²/чел.)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reata" panose="00000500000000000000" pitchFamily="2" charset="-52"/>
              </a:rPr>
              <a:t>свободное от мебели пространство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reata" panose="00000500000000000000" pitchFamily="2" charset="-52"/>
              </a:rPr>
              <a:t>наличие розеток (минимум 3шт.)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reata" panose="00000500000000000000" pitchFamily="2" charset="-52"/>
              </a:rPr>
              <a:t>6 часов на монтаж и 3 часа на демонтаж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89C3A-0D3E-4FFD-B04B-3ED1F65017D5}"/>
              </a:ext>
            </a:extLst>
          </p:cNvPr>
          <p:cNvSpPr txBox="1"/>
          <p:nvPr/>
        </p:nvSpPr>
        <p:spPr>
          <a:xfrm>
            <a:off x="3085106" y="5494057"/>
            <a:ext cx="4310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reata" panose="00000500000000000000" pitchFamily="2" charset="-52"/>
              </a:rPr>
              <a:t>Отдельное помещение под гримёрку</a:t>
            </a:r>
            <a:br>
              <a:rPr lang="ru-RU" sz="1600" dirty="0">
                <a:latin typeface="Creata" panose="00000500000000000000" pitchFamily="2" charset="-52"/>
              </a:rPr>
            </a:br>
            <a:r>
              <a:rPr lang="ru-RU" sz="1600" dirty="0">
                <a:latin typeface="Creata" panose="00000500000000000000" pitchFamily="2" charset="-52"/>
              </a:rPr>
              <a:t>(минимум 15м²)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69955DE-6F8D-4762-AA5A-41FCEA5333BD}"/>
              </a:ext>
            </a:extLst>
          </p:cNvPr>
          <p:cNvCxnSpPr>
            <a:cxnSpLocks/>
          </p:cNvCxnSpPr>
          <p:nvPr/>
        </p:nvCxnSpPr>
        <p:spPr>
          <a:xfrm>
            <a:off x="6096000" y="11259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29B7D33-B575-45FA-928B-332AFC71EC73}"/>
              </a:ext>
            </a:extLst>
          </p:cNvPr>
          <p:cNvCxnSpPr>
            <a:cxnSpLocks/>
          </p:cNvCxnSpPr>
          <p:nvPr/>
        </p:nvCxnSpPr>
        <p:spPr>
          <a:xfrm flipH="1">
            <a:off x="768626" y="3509355"/>
            <a:ext cx="10654748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E66FD79-9EA4-48B7-99FE-1CB978078859}"/>
              </a:ext>
            </a:extLst>
          </p:cNvPr>
          <p:cNvSpPr txBox="1"/>
          <p:nvPr/>
        </p:nvSpPr>
        <p:spPr>
          <a:xfrm>
            <a:off x="958112" y="4108887"/>
            <a:ext cx="203773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reata" panose="00000500000000000000" pitchFamily="2" charset="-52"/>
              </a:rPr>
              <a:t>      Помещение: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4E6896-CABE-42A2-9B0E-7898BF2A43A2}"/>
              </a:ext>
            </a:extLst>
          </p:cNvPr>
          <p:cNvSpPr txBox="1"/>
          <p:nvPr/>
        </p:nvSpPr>
        <p:spPr>
          <a:xfrm>
            <a:off x="930861" y="5549379"/>
            <a:ext cx="2116285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reata" panose="00000500000000000000" pitchFamily="2" charset="-52"/>
              </a:rPr>
              <a:t>   Дополнительно: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E5F932-2353-4E8E-9EF5-0B01B1C21E02}"/>
              </a:ext>
            </a:extLst>
          </p:cNvPr>
          <p:cNvSpPr txBox="1"/>
          <p:nvPr/>
        </p:nvSpPr>
        <p:spPr>
          <a:xfrm>
            <a:off x="8065166" y="1353311"/>
            <a:ext cx="2909202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reata" panose="00000500000000000000" pitchFamily="2" charset="-52"/>
              </a:rPr>
              <a:t>Минимальная стоимость: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9BB0888-DB9F-4F6C-BC8D-756C16C3282E}"/>
              </a:ext>
            </a:extLst>
          </p:cNvPr>
          <p:cNvGrpSpPr/>
          <p:nvPr/>
        </p:nvGrpSpPr>
        <p:grpSpPr>
          <a:xfrm>
            <a:off x="3812502" y="1878781"/>
            <a:ext cx="2800854" cy="560410"/>
            <a:chOff x="6310447" y="1791413"/>
            <a:chExt cx="2800854" cy="795074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420459F-66B3-4AE5-AB1F-66A5DA8DDD4B}"/>
                </a:ext>
              </a:extLst>
            </p:cNvPr>
            <p:cNvSpPr txBox="1"/>
            <p:nvPr/>
          </p:nvSpPr>
          <p:spPr>
            <a:xfrm>
              <a:off x="6310447" y="1791413"/>
              <a:ext cx="2443298" cy="795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ru-RU" sz="4400" spc="-300" dirty="0">
                  <a:latin typeface="Creata" panose="00000500000000000000" pitchFamily="2" charset="-52"/>
                </a:rPr>
                <a:t>400 000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86E492-2FAE-4276-96F2-27912A7474C3}"/>
                </a:ext>
              </a:extLst>
            </p:cNvPr>
            <p:cNvSpPr txBox="1"/>
            <p:nvPr/>
          </p:nvSpPr>
          <p:spPr>
            <a:xfrm>
              <a:off x="8642903" y="1913037"/>
              <a:ext cx="468398" cy="508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ru-RU" sz="3200" dirty="0">
                  <a:latin typeface="Creata" panose="00000500000000000000" pitchFamily="2" charset="-52"/>
                </a:rPr>
                <a:t>₽</a:t>
              </a: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3C197198-6611-4E55-9234-08F41C6A2F2C}"/>
              </a:ext>
            </a:extLst>
          </p:cNvPr>
          <p:cNvCxnSpPr>
            <a:cxnSpLocks/>
          </p:cNvCxnSpPr>
          <p:nvPr/>
        </p:nvCxnSpPr>
        <p:spPr>
          <a:xfrm flipH="1">
            <a:off x="3021606" y="1436277"/>
            <a:ext cx="61200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C976D59B-A1C7-4491-A27E-0B6FBCCACA2F}"/>
              </a:ext>
            </a:extLst>
          </p:cNvPr>
          <p:cNvCxnSpPr>
            <a:cxnSpLocks/>
          </p:cNvCxnSpPr>
          <p:nvPr/>
        </p:nvCxnSpPr>
        <p:spPr>
          <a:xfrm flipH="1">
            <a:off x="3021606" y="2082508"/>
            <a:ext cx="61200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E88545F4-A350-421A-B65E-178EEB996BCD}"/>
              </a:ext>
            </a:extLst>
          </p:cNvPr>
          <p:cNvCxnSpPr>
            <a:cxnSpLocks/>
          </p:cNvCxnSpPr>
          <p:nvPr/>
        </p:nvCxnSpPr>
        <p:spPr>
          <a:xfrm flipH="1">
            <a:off x="3021606" y="2719719"/>
            <a:ext cx="61200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B4504A3-D6C3-44F6-A586-788310BD8A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69254" y="3692149"/>
            <a:ext cx="2696454" cy="2685842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CD6BC83-0158-40DB-8F60-09B0F1C026DA}"/>
              </a:ext>
            </a:extLst>
          </p:cNvPr>
          <p:cNvGrpSpPr/>
          <p:nvPr/>
        </p:nvGrpSpPr>
        <p:grpSpPr>
          <a:xfrm>
            <a:off x="3812502" y="1236552"/>
            <a:ext cx="2800854" cy="560410"/>
            <a:chOff x="6310447" y="1791413"/>
            <a:chExt cx="2800854" cy="79507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5C8C7BE-A976-41D2-B104-50A58E31B639}"/>
                </a:ext>
              </a:extLst>
            </p:cNvPr>
            <p:cNvSpPr txBox="1"/>
            <p:nvPr/>
          </p:nvSpPr>
          <p:spPr>
            <a:xfrm>
              <a:off x="6310447" y="1791413"/>
              <a:ext cx="2443298" cy="795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ru-RU" sz="4400" spc="-300" dirty="0">
                  <a:latin typeface="Creata" panose="00000500000000000000" pitchFamily="2" charset="-52"/>
                </a:rPr>
                <a:t>300 000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C04710-C7FE-493C-B0C1-80C76E929532}"/>
                </a:ext>
              </a:extLst>
            </p:cNvPr>
            <p:cNvSpPr txBox="1"/>
            <p:nvPr/>
          </p:nvSpPr>
          <p:spPr>
            <a:xfrm>
              <a:off x="8642903" y="1913037"/>
              <a:ext cx="468398" cy="508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ru-RU" sz="3200" dirty="0">
                  <a:latin typeface="Creata" panose="00000500000000000000" pitchFamily="2" charset="-52"/>
                </a:rPr>
                <a:t>₽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25C84817-076D-4219-AE9D-084DF5DAD11A}"/>
              </a:ext>
            </a:extLst>
          </p:cNvPr>
          <p:cNvGrpSpPr/>
          <p:nvPr/>
        </p:nvGrpSpPr>
        <p:grpSpPr>
          <a:xfrm>
            <a:off x="3812502" y="2517580"/>
            <a:ext cx="2800854" cy="560410"/>
            <a:chOff x="6310447" y="1791413"/>
            <a:chExt cx="2800854" cy="79507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25CD606-CCF0-4964-A732-2AEDED0D0A99}"/>
                </a:ext>
              </a:extLst>
            </p:cNvPr>
            <p:cNvSpPr txBox="1"/>
            <p:nvPr/>
          </p:nvSpPr>
          <p:spPr>
            <a:xfrm>
              <a:off x="6310447" y="1791413"/>
              <a:ext cx="2443298" cy="795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ru-RU" sz="4400" spc="-300" dirty="0">
                  <a:latin typeface="Creata" panose="00000500000000000000" pitchFamily="2" charset="-52"/>
                </a:rPr>
                <a:t>500 000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FE80F6D-67CA-413E-8C67-458D90BFAA05}"/>
                </a:ext>
              </a:extLst>
            </p:cNvPr>
            <p:cNvSpPr txBox="1"/>
            <p:nvPr/>
          </p:nvSpPr>
          <p:spPr>
            <a:xfrm>
              <a:off x="8642903" y="1913037"/>
              <a:ext cx="468398" cy="508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ru-RU" sz="3200" dirty="0">
                  <a:latin typeface="Creata" panose="00000500000000000000" pitchFamily="2" charset="-52"/>
                </a:rPr>
                <a:t>₽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41B2DA6-2150-4EA6-BE7B-64D65BCF6FB4}"/>
              </a:ext>
            </a:extLst>
          </p:cNvPr>
          <p:cNvGrpSpPr/>
          <p:nvPr/>
        </p:nvGrpSpPr>
        <p:grpSpPr>
          <a:xfrm>
            <a:off x="8157859" y="1880870"/>
            <a:ext cx="2800854" cy="560410"/>
            <a:chOff x="6310447" y="1791413"/>
            <a:chExt cx="2800854" cy="795074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27FB60E-C886-45F5-B167-F184E03C6322}"/>
                </a:ext>
              </a:extLst>
            </p:cNvPr>
            <p:cNvSpPr txBox="1"/>
            <p:nvPr/>
          </p:nvSpPr>
          <p:spPr>
            <a:xfrm>
              <a:off x="6310447" y="1791413"/>
              <a:ext cx="2443298" cy="795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ru-RU" sz="4400" spc="-300" dirty="0">
                  <a:solidFill>
                    <a:schemeClr val="bg1">
                      <a:lumMod val="75000"/>
                    </a:schemeClr>
                  </a:solidFill>
                  <a:latin typeface="Creata" panose="00000500000000000000" pitchFamily="2" charset="-52"/>
                </a:rPr>
                <a:t>300 000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66C568D-FF70-4344-9434-7FA3D0E4EDC6}"/>
                </a:ext>
              </a:extLst>
            </p:cNvPr>
            <p:cNvSpPr txBox="1"/>
            <p:nvPr/>
          </p:nvSpPr>
          <p:spPr>
            <a:xfrm>
              <a:off x="8642903" y="1913037"/>
              <a:ext cx="468398" cy="508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ru-RU" sz="3200" dirty="0">
                  <a:solidFill>
                    <a:schemeClr val="bg1">
                      <a:lumMod val="75000"/>
                    </a:schemeClr>
                  </a:solidFill>
                  <a:latin typeface="Creata" panose="00000500000000000000" pitchFamily="2" charset="-52"/>
                </a:rPr>
                <a:t>₽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6CE743-6377-4050-9088-C9F7B9CF161A}"/>
              </a:ext>
            </a:extLst>
          </p:cNvPr>
          <p:cNvSpPr txBox="1"/>
          <p:nvPr/>
        </p:nvSpPr>
        <p:spPr>
          <a:xfrm>
            <a:off x="866669" y="1219926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latin typeface="Creata" panose="00000500000000000000" pitchFamily="2" charset="-52"/>
              </a:rPr>
              <a:t>до 50 человек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5A79CB9-C3CE-4F5B-966E-4DBED2915739}"/>
              </a:ext>
            </a:extLst>
          </p:cNvPr>
          <p:cNvSpPr txBox="1"/>
          <p:nvPr/>
        </p:nvSpPr>
        <p:spPr>
          <a:xfrm>
            <a:off x="778503" y="1870143"/>
            <a:ext cx="211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latin typeface="Creata" panose="00000500000000000000" pitchFamily="2" charset="-52"/>
              </a:rPr>
              <a:t>50-90 человек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318CE25-4BEC-4668-B9AA-BF2900C1913E}"/>
              </a:ext>
            </a:extLst>
          </p:cNvPr>
          <p:cNvSpPr txBox="1"/>
          <p:nvPr/>
        </p:nvSpPr>
        <p:spPr>
          <a:xfrm>
            <a:off x="667896" y="2498713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latin typeface="Creata" panose="00000500000000000000" pitchFamily="2" charset="-52"/>
              </a:rPr>
              <a:t>90-120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44112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CD0F0C5-99A2-43A7-A5E6-CF8834D1CDEF}"/>
              </a:ext>
            </a:extLst>
          </p:cNvPr>
          <p:cNvSpPr/>
          <p:nvPr/>
        </p:nvSpPr>
        <p:spPr>
          <a:xfrm>
            <a:off x="0" y="-13216"/>
            <a:ext cx="12197408" cy="6871216"/>
          </a:xfrm>
          <a:prstGeom prst="rect">
            <a:avLst/>
          </a:prstGeom>
          <a:solidFill>
            <a:srgbClr val="01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861B4F-4AF0-46FB-ADAF-95D9AF7FE8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361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4CE0D6C-1586-4CDA-8118-007004546B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998" y="753933"/>
            <a:ext cx="2223794" cy="3537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3D3C555-11D0-48C3-88A7-7D1E4AB919DC}"/>
              </a:ext>
            </a:extLst>
          </p:cNvPr>
          <p:cNvSpPr txBox="1"/>
          <p:nvPr/>
        </p:nvSpPr>
        <p:spPr>
          <a:xfrm>
            <a:off x="2555165" y="4355512"/>
            <a:ext cx="7125955" cy="853050"/>
          </a:xfrm>
          <a:prstGeom prst="rect">
            <a:avLst/>
          </a:prstGeom>
          <a:noFill/>
        </p:spPr>
        <p:txBody>
          <a:bodyPr wrap="square" lIns="0" tIns="288000" rIns="252000" bIns="252000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F Din Text Pro"/>
              </a:defRPr>
            </a:lvl1pPr>
          </a:lstStyle>
          <a:p>
            <a:pPr algn="ctr"/>
            <a:r>
              <a:rPr lang="ru-RU" sz="2000" dirty="0">
                <a:solidFill>
                  <a:schemeClr val="bg1"/>
                </a:solidFill>
                <a:latin typeface="Creata" panose="00000500000000000000" pitchFamily="2" charset="-52"/>
              </a:rPr>
              <a:t>фантастическая программа с активным участием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04E9DF-E57E-47DE-9B49-948178E8E6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2741" y="6354220"/>
            <a:ext cx="1715607" cy="369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856F2-BC76-4EF7-8D3C-BCC1C36FD3F6}"/>
              </a:ext>
            </a:extLst>
          </p:cNvPr>
          <p:cNvSpPr txBox="1"/>
          <p:nvPr/>
        </p:nvSpPr>
        <p:spPr>
          <a:xfrm>
            <a:off x="1731364" y="3960477"/>
            <a:ext cx="8773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reata Black" panose="00000A00000000000000" pitchFamily="2" charset="-52"/>
              </a:rPr>
              <a:t>ТИМБИЛДИНГ + КВЕСТ + ТЕАТР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62DC83-CCCB-477D-B9A7-98D6E29971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08" y="653276"/>
            <a:ext cx="2006124" cy="5550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97858E-2D70-4D52-9222-85DBB096F7BA}"/>
              </a:ext>
            </a:extLst>
          </p:cNvPr>
          <p:cNvSpPr txBox="1"/>
          <p:nvPr/>
        </p:nvSpPr>
        <p:spPr>
          <a:xfrm>
            <a:off x="623208" y="5727416"/>
            <a:ext cx="10945584" cy="936406"/>
          </a:xfrm>
          <a:prstGeom prst="rect">
            <a:avLst/>
          </a:prstGeom>
          <a:noFill/>
        </p:spPr>
        <p:txBody>
          <a:bodyPr wrap="square" lIns="0" tIns="288000" rIns="252000" bIns="252000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F Din Text Pro"/>
              </a:defRPr>
            </a:lvl1pPr>
          </a:lstStyle>
          <a:p>
            <a:pPr algn="ctr">
              <a:lnSpc>
                <a:spcPts val="3400"/>
              </a:lnSpc>
            </a:pPr>
            <a:r>
              <a:rPr lang="ru-RU" sz="2000" dirty="0">
                <a:solidFill>
                  <a:schemeClr val="bg1"/>
                </a:solidFill>
                <a:latin typeface="Creata Black" panose="00000A00000000000000" pitchFamily="2" charset="-52"/>
              </a:rPr>
              <a:t>+7 (495) 585 37 90</a:t>
            </a:r>
            <a:r>
              <a:rPr lang="en-US" sz="2000" dirty="0">
                <a:solidFill>
                  <a:schemeClr val="bg1"/>
                </a:solidFill>
                <a:latin typeface="Creata Black" panose="00000A00000000000000" pitchFamily="2" charset="-52"/>
              </a:rPr>
              <a:t>              www.vpered.team              hello@taraboom.ru</a:t>
            </a:r>
            <a:endParaRPr lang="ru-RU" sz="20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0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E3665C-5EBF-4487-B510-B7E9A3792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BA793B-2BBA-4298-97B1-229F0F21E1DC}"/>
              </a:ext>
            </a:extLst>
          </p:cNvPr>
          <p:cNvSpPr txBox="1"/>
          <p:nvPr/>
        </p:nvSpPr>
        <p:spPr>
          <a:xfrm>
            <a:off x="201507" y="5428743"/>
            <a:ext cx="11739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Creata Black" panose="00000A00000000000000" pitchFamily="2" charset="-52"/>
              </a:rPr>
              <a:t>ТИМБИЛДИНГ   +   </a:t>
            </a:r>
            <a:r>
              <a:rPr lang="ru-RU" sz="4800" dirty="0">
                <a:latin typeface="Creata Black" panose="00000A00000000000000" pitchFamily="2" charset="-52"/>
              </a:rPr>
              <a:t>КВЕСТ   </a:t>
            </a:r>
            <a:r>
              <a:rPr lang="ru-RU" sz="4800" dirty="0">
                <a:solidFill>
                  <a:schemeClr val="bg1"/>
                </a:solidFill>
                <a:latin typeface="Creata Black" panose="00000A00000000000000" pitchFamily="2" charset="-52"/>
              </a:rPr>
              <a:t> +   ТЕАТР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CF5D272-1F56-4650-B234-4EEE85E7235C}"/>
              </a:ext>
            </a:extLst>
          </p:cNvPr>
          <p:cNvGrpSpPr/>
          <p:nvPr/>
        </p:nvGrpSpPr>
        <p:grpSpPr>
          <a:xfrm>
            <a:off x="510977" y="598260"/>
            <a:ext cx="11247019" cy="982626"/>
            <a:chOff x="510977" y="598260"/>
            <a:chExt cx="11247019" cy="982626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6F527F0B-75EF-496A-8089-35A5D8F0E4BF}"/>
                </a:ext>
              </a:extLst>
            </p:cNvPr>
            <p:cNvSpPr/>
            <p:nvPr/>
          </p:nvSpPr>
          <p:spPr>
            <a:xfrm>
              <a:off x="510977" y="674461"/>
              <a:ext cx="11170046" cy="830225"/>
            </a:xfrm>
            <a:prstGeom prst="roundRect">
              <a:avLst>
                <a:gd name="adj" fmla="val 7489"/>
              </a:avLst>
            </a:prstGeom>
            <a:solidFill>
              <a:srgbClr val="00000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6EDE238-CF53-4F9B-BD9C-532739C19F1A}"/>
                </a:ext>
              </a:extLst>
            </p:cNvPr>
            <p:cNvSpPr/>
            <p:nvPr/>
          </p:nvSpPr>
          <p:spPr>
            <a:xfrm>
              <a:off x="2050526" y="891423"/>
              <a:ext cx="2226817" cy="372904"/>
            </a:xfrm>
            <a:prstGeom prst="roundRect">
              <a:avLst>
                <a:gd name="adj" fmla="val 2961"/>
              </a:avLst>
            </a:prstGeom>
            <a:noFill/>
            <a:ln w="12700"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Creata" panose="00000500000000000000" pitchFamily="2" charset="-52"/>
                </a:rPr>
                <a:t>Вовлечение в активности ВСЕХ участников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92A62651-1BF1-492C-84E6-3A01DB322AE9}"/>
                </a:ext>
              </a:extLst>
            </p:cNvPr>
            <p:cNvSpPr/>
            <p:nvPr/>
          </p:nvSpPr>
          <p:spPr>
            <a:xfrm>
              <a:off x="5464441" y="889099"/>
              <a:ext cx="3296594" cy="497205"/>
            </a:xfrm>
            <a:prstGeom prst="roundRect">
              <a:avLst>
                <a:gd name="adj" fmla="val 2961"/>
              </a:avLst>
            </a:prstGeom>
            <a:noFill/>
            <a:ln w="12700"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Creata" panose="00000500000000000000" pitchFamily="2" charset="-52"/>
                </a:rPr>
                <a:t>Научно-фантастическая атмосфера с юмором и отсылками к кино-шедевру  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BB93FFB-492B-4D33-9989-95A0CCAC611A}"/>
                </a:ext>
              </a:extLst>
            </p:cNvPr>
            <p:cNvSpPr/>
            <p:nvPr/>
          </p:nvSpPr>
          <p:spPr>
            <a:xfrm>
              <a:off x="9826370" y="889099"/>
              <a:ext cx="1931626" cy="497205"/>
            </a:xfrm>
            <a:prstGeom prst="roundRect">
              <a:avLst>
                <a:gd name="adj" fmla="val 2961"/>
              </a:avLst>
            </a:prstGeom>
            <a:noFill/>
            <a:ln w="12700"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Creata" panose="00000500000000000000" pitchFamily="2" charset="-52"/>
                </a:rPr>
                <a:t>Уникальный опыт</a:t>
              </a:r>
              <a:br>
                <a:rPr lang="ru-RU" sz="1200" dirty="0">
                  <a:solidFill>
                    <a:schemeClr val="bg1"/>
                  </a:solidFill>
                  <a:latin typeface="Creata" panose="00000500000000000000" pitchFamily="2" charset="-52"/>
                </a:rPr>
              </a:br>
              <a:r>
                <a:rPr lang="ru-RU" sz="1200" dirty="0">
                  <a:solidFill>
                    <a:schemeClr val="bg1"/>
                  </a:solidFill>
                  <a:latin typeface="Creata" panose="00000500000000000000" pitchFamily="2" charset="-52"/>
                </a:rPr>
                <a:t>и океан впечатлений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40638C1-63FF-4AD9-9504-A8ABCD77D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553" y="598260"/>
              <a:ext cx="1260892" cy="98262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B65894E-78B9-4D5B-AB92-E50CE7801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9106" y="674460"/>
              <a:ext cx="1065335" cy="83022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CF1D12F-CBF7-4724-9F70-D8214CD15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8321" y="674461"/>
              <a:ext cx="1065334" cy="830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048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4B5336-CA71-49F2-AC0B-0F92ABCF3F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FC3DAF-9D5B-486D-B7FD-A32B50820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AA94679-AF43-4E81-966C-1ACA7939A4BB}"/>
              </a:ext>
            </a:extLst>
          </p:cNvPr>
          <p:cNvSpPr/>
          <p:nvPr/>
        </p:nvSpPr>
        <p:spPr>
          <a:xfrm>
            <a:off x="1891605" y="4390874"/>
            <a:ext cx="8403372" cy="1420656"/>
          </a:xfrm>
          <a:prstGeom prst="roundRect">
            <a:avLst>
              <a:gd name="adj" fmla="val 2961"/>
            </a:avLst>
          </a:prstGeom>
          <a:solidFill>
            <a:srgbClr val="FFFFFF">
              <a:alpha val="85098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288000" rIns="252000" bIns="25200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Участникам предстоит выполнить две большие задачи: помочь героям нашей истории собрать удивительную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 Black" panose="00000A00000000000000" pitchFamily="2" charset="-52"/>
              </a:rPr>
              <a:t>музыкальную машину ЭЛИС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 (состоящую из 600 деталей!) 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и пройти ряд разно-образных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квестовых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 заданий, чтобы добыть ручку для запуска машины. А заодно победить антагониста —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 Black" panose="00000A00000000000000" pitchFamily="2" charset="-52"/>
              </a:rPr>
              <a:t>искусственный интеллект СИРИ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3257A0-A5F6-4C95-B7AD-0D029B6601DE}"/>
              </a:ext>
            </a:extLst>
          </p:cNvPr>
          <p:cNvSpPr txBox="1"/>
          <p:nvPr/>
        </p:nvSpPr>
        <p:spPr>
          <a:xfrm>
            <a:off x="4296986" y="142260"/>
            <a:ext cx="359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reata Black" panose="00000A00000000000000" pitchFamily="2" charset="-52"/>
              </a:rPr>
              <a:t>ЧТО ЖДЁТ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86215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4B5336-CA71-49F2-AC0B-0F92ABCF3F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29" t="4019" r="3706" b="16987"/>
          <a:stretch/>
        </p:blipFill>
        <p:spPr>
          <a:xfrm>
            <a:off x="-5408" y="0"/>
            <a:ext cx="12197407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89ADB9B-DAFC-464E-94A7-909AC839D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DCA2787-8810-410E-97B4-B281EF407119}"/>
              </a:ext>
            </a:extLst>
          </p:cNvPr>
          <p:cNvSpPr/>
          <p:nvPr/>
        </p:nvSpPr>
        <p:spPr>
          <a:xfrm>
            <a:off x="1891606" y="4390874"/>
            <a:ext cx="8403371" cy="1855710"/>
          </a:xfrm>
          <a:prstGeom prst="roundRect">
            <a:avLst>
              <a:gd name="adj" fmla="val 2961"/>
            </a:avLst>
          </a:prstGeom>
          <a:solidFill>
            <a:srgbClr val="FFFFFF">
              <a:alpha val="85098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288000" rIns="252000" bIns="25200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Чтобы участники почувствовали полное погружение, с ними в качестве ведущих 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и инструкторов будут работать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 Black" panose="00000A00000000000000" pitchFamily="2" charset="-52"/>
              </a:rPr>
              <a:t>профессиональные актёры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! 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</a:b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А дополнить атмосферу Будущего и научной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фантастики помогут уникальный реквизит, выстроенный свет, тщательно подобранный музыкальный фон 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 Black" panose="00000A00000000000000" pitchFamily="2" charset="-52"/>
              </a:rPr>
              <a:t>качественная работа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всей команды организаторов.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58776-2766-428E-A16F-27987B0E1F25}"/>
              </a:ext>
            </a:extLst>
          </p:cNvPr>
          <p:cNvSpPr txBox="1"/>
          <p:nvPr/>
        </p:nvSpPr>
        <p:spPr>
          <a:xfrm>
            <a:off x="4296986" y="142260"/>
            <a:ext cx="359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reata Black" panose="00000A00000000000000" pitchFamily="2" charset="-52"/>
              </a:rPr>
              <a:t>ЧТО ЖДЁТ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82211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CD0F0C5-99A2-43A7-A5E6-CF8834D1CDEF}"/>
              </a:ext>
            </a:extLst>
          </p:cNvPr>
          <p:cNvSpPr/>
          <p:nvPr/>
        </p:nvSpPr>
        <p:spPr>
          <a:xfrm>
            <a:off x="0" y="-3073"/>
            <a:ext cx="12197408" cy="686107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IMG_9569">
            <a:hlinkClick r:id="" action="ppaction://media"/>
            <a:extLst>
              <a:ext uri="{FF2B5EF4-FFF2-40B4-BE49-F238E27FC236}">
                <a16:creationId xmlns:a16="http://schemas.microsoft.com/office/drawing/2014/main" id="{59DCC013-C167-44C2-ABA5-F9CBB5BA5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contrast="20000"/>
          </a:blip>
          <a:srcRect t="13211" r="58" b="12475"/>
          <a:stretch/>
        </p:blipFill>
        <p:spPr>
          <a:xfrm>
            <a:off x="1477000" y="1"/>
            <a:ext cx="9227175" cy="68579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77EBA2-F212-44A4-A9FC-F5BA7EF34D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42" y="0"/>
            <a:ext cx="10287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ADA6D9-9BF9-4D5E-B723-6C120D2F6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CF5314-678A-43A4-BF96-A18FC73F78B0}"/>
              </a:ext>
            </a:extLst>
          </p:cNvPr>
          <p:cNvSpPr txBox="1"/>
          <p:nvPr/>
        </p:nvSpPr>
        <p:spPr>
          <a:xfrm>
            <a:off x="4296986" y="142260"/>
            <a:ext cx="359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reata Black" panose="00000A00000000000000" pitchFamily="2" charset="-52"/>
              </a:rPr>
              <a:t>ЧТО ЖДЁТ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8200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0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13A645F-8640-4798-9DD2-D7C09ACFCBBB}"/>
              </a:ext>
            </a:extLst>
          </p:cNvPr>
          <p:cNvSpPr/>
          <p:nvPr/>
        </p:nvSpPr>
        <p:spPr>
          <a:xfrm>
            <a:off x="0" y="-13216"/>
            <a:ext cx="12197408" cy="6871216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5"/>
          <a:stretch/>
        </p:blipFill>
        <p:spPr>
          <a:xfrm>
            <a:off x="0" y="2572124"/>
            <a:ext cx="4501444" cy="2579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"/>
          <a:stretch/>
        </p:blipFill>
        <p:spPr>
          <a:xfrm>
            <a:off x="22657" y="124367"/>
            <a:ext cx="4478787" cy="2447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656" y="2420392"/>
            <a:ext cx="4483344" cy="2993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446" y="661536"/>
            <a:ext cx="3207212" cy="40090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658" y="82337"/>
            <a:ext cx="4430730" cy="25389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5E6910A-AB50-4D34-91A5-8EC1D6148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216"/>
            <a:ext cx="12192000" cy="6871216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A559BFA9-1280-4232-8509-E51E84C2D534}"/>
              </a:ext>
            </a:extLst>
          </p:cNvPr>
          <p:cNvSpPr/>
          <p:nvPr/>
        </p:nvSpPr>
        <p:spPr>
          <a:xfrm>
            <a:off x="1891606" y="4374695"/>
            <a:ext cx="8403372" cy="1420656"/>
          </a:xfrm>
          <a:prstGeom prst="roundRect">
            <a:avLst>
              <a:gd name="adj" fmla="val 2961"/>
            </a:avLst>
          </a:prstGeom>
          <a:solidFill>
            <a:srgbClr val="FFFFFF">
              <a:alpha val="85098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288000" rIns="252000" bIns="252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Для прохождения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квестовых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 заданий участникам предстоит подключить самые разные инструменты: логику, фантазию,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 Black" panose="00000A00000000000000" pitchFamily="2" charset="-52"/>
              </a:rPr>
              <a:t>командное взаимодействие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и даже органы чувств. Ведь в заданиях есть химические опыты, геометрические и зашифрованные загадки,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квиз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" panose="00000500000000000000" pitchFamily="2" charset="-52"/>
              </a:rPr>
              <a:t>, лабиринт и многое другое!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277F4-CC9F-470B-A8BF-2F7764E06837}"/>
              </a:ext>
            </a:extLst>
          </p:cNvPr>
          <p:cNvSpPr txBox="1"/>
          <p:nvPr/>
        </p:nvSpPr>
        <p:spPr>
          <a:xfrm>
            <a:off x="4296986" y="142260"/>
            <a:ext cx="359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reata Black" panose="00000A00000000000000" pitchFamily="2" charset="-52"/>
              </a:rPr>
              <a:t>ЧТО ЖДЁТ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90476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12" y="119907"/>
            <a:ext cx="12197410" cy="67190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D974E3-2454-4BC0-B519-B6FD6F66D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2" y="0"/>
            <a:ext cx="12197410" cy="6858000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7C96B02-A85E-451E-B69B-75C7CE47B642}"/>
              </a:ext>
            </a:extLst>
          </p:cNvPr>
          <p:cNvSpPr/>
          <p:nvPr/>
        </p:nvSpPr>
        <p:spPr>
          <a:xfrm>
            <a:off x="2025007" y="5194059"/>
            <a:ext cx="8136571" cy="886932"/>
          </a:xfrm>
          <a:prstGeom prst="roundRect">
            <a:avLst>
              <a:gd name="adj" fmla="val 8341"/>
            </a:avLst>
          </a:prstGeom>
          <a:gradFill flip="none" rotWithShape="1">
            <a:gsLst>
              <a:gs pos="0">
                <a:srgbClr val="009DFF">
                  <a:shade val="30000"/>
                  <a:satMod val="115000"/>
                  <a:alpha val="85000"/>
                </a:srgbClr>
              </a:gs>
              <a:gs pos="50000">
                <a:srgbClr val="009DFF">
                  <a:shade val="67500"/>
                  <a:satMod val="115000"/>
                  <a:alpha val="85000"/>
                </a:srgbClr>
              </a:gs>
              <a:gs pos="100000">
                <a:srgbClr val="009DFF">
                  <a:shade val="100000"/>
                  <a:satMod val="115000"/>
                  <a:alpha val="85000"/>
                </a:srgbClr>
              </a:gs>
            </a:gsLst>
            <a:lin ang="13500000" scaled="1"/>
            <a:tileRect/>
          </a:gradFill>
          <a:ln>
            <a:solidFill>
              <a:srgbClr val="00B0F0"/>
            </a:solidFill>
          </a:ln>
          <a:effectLst>
            <a:outerShdw blurRad="101600" dist="76200" dir="5400000" algn="t" rotWithShape="0">
              <a:prstClr val="black">
                <a:alpha val="25000"/>
              </a:prstClr>
            </a:outerShdw>
          </a:effectLst>
        </p:spPr>
        <p:txBody>
          <a:bodyPr wrap="square" lIns="252000" tIns="288000" rIns="252000" bIns="30600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reata" panose="00000500000000000000" pitchFamily="2" charset="-52"/>
              </a:rPr>
              <a:t>«Вперёд в прошлое» </a:t>
            </a:r>
            <a:r>
              <a:rPr lang="ru-RU" sz="1600" dirty="0">
                <a:solidFill>
                  <a:schemeClr val="bg1"/>
                </a:solidFill>
                <a:latin typeface="Creata" panose="00000500000000000000" pitchFamily="2" charset="-52"/>
              </a:rPr>
              <a:t>— фантастическая программа с активным участием!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34AD8-D2F2-4CFD-A811-AFF3398BED9E}"/>
              </a:ext>
            </a:extLst>
          </p:cNvPr>
          <p:cNvSpPr txBox="1"/>
          <p:nvPr/>
        </p:nvSpPr>
        <p:spPr>
          <a:xfrm>
            <a:off x="4296986" y="142260"/>
            <a:ext cx="359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reata Black" panose="00000A00000000000000" pitchFamily="2" charset="-52"/>
              </a:rPr>
              <a:t>ЧТО ЖДЁТ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670233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723B25-D2EF-4F3F-B42A-628A25FE8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2A9EC0C-8709-4C75-9A23-E1629F8CC243}"/>
              </a:ext>
            </a:extLst>
          </p:cNvPr>
          <p:cNvGrpSpPr/>
          <p:nvPr/>
        </p:nvGrpSpPr>
        <p:grpSpPr>
          <a:xfrm>
            <a:off x="4908369" y="3352718"/>
            <a:ext cx="3661121" cy="3096089"/>
            <a:chOff x="4310570" y="3149541"/>
            <a:chExt cx="3661121" cy="309608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BC9C83-A98E-4010-894D-AAED609619F4}"/>
                </a:ext>
              </a:extLst>
            </p:cNvPr>
            <p:cNvSpPr txBox="1"/>
            <p:nvPr/>
          </p:nvSpPr>
          <p:spPr>
            <a:xfrm>
              <a:off x="4310570" y="3545921"/>
              <a:ext cx="3661121" cy="2699709"/>
            </a:xfrm>
            <a:prstGeom prst="rect">
              <a:avLst/>
            </a:prstGeom>
            <a:noFill/>
          </p:spPr>
          <p:txBody>
            <a:bodyPr wrap="square" lIns="0" tIns="288000" rIns="252000" bIns="252000">
              <a:sp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reata" panose="00000500000000000000" pitchFamily="2" charset="-52"/>
                </a:defRPr>
              </a:lvl1pPr>
            </a:lstStyle>
            <a:p>
              <a:r>
                <a:rPr lang="ru-RU" dirty="0"/>
                <a:t>Мероприятие рассчитано </a:t>
              </a:r>
              <a:br>
                <a:rPr lang="ru-RU" dirty="0"/>
              </a:br>
              <a:r>
                <a:rPr lang="ru-RU" dirty="0"/>
                <a:t>на командную работу от 2 до 6 научных отделов, каждый </a:t>
              </a:r>
              <a:br>
                <a:rPr lang="ru-RU" dirty="0"/>
              </a:br>
              <a:r>
                <a:rPr lang="ru-RU" dirty="0"/>
                <a:t>из которых участвует в сборке раз-личных блоков механизма, поисках деталей и разгадывании шифров.</a:t>
              </a:r>
              <a:br>
                <a:rPr lang="ru-RU" dirty="0"/>
              </a:br>
              <a:endParaRPr lang="ru-RU" dirty="0"/>
            </a:p>
            <a:p>
              <a:r>
                <a:rPr lang="ru-RU" dirty="0"/>
                <a:t>В финале участники объединяются </a:t>
              </a:r>
              <a:br>
                <a:rPr lang="ru-RU" dirty="0"/>
              </a:br>
              <a:r>
                <a:rPr lang="ru-RU" dirty="0"/>
                <a:t>и собирают отдельные блоки в целую музыкальную машину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8833D3D-9E70-40CB-AA06-6C00EBAA5577}"/>
                </a:ext>
              </a:extLst>
            </p:cNvPr>
            <p:cNvSpPr/>
            <p:nvPr/>
          </p:nvSpPr>
          <p:spPr>
            <a:xfrm>
              <a:off x="4310570" y="3149541"/>
              <a:ext cx="3570854" cy="541238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r>
                <a:rPr lang="ru-RU" sz="2000" dirty="0">
                  <a:latin typeface="Creata Black" panose="00000A00000000000000" pitchFamily="2" charset="-52"/>
                </a:rPr>
                <a:t>20</a:t>
              </a:r>
              <a:r>
                <a:rPr lang="en-US" sz="2000" dirty="0">
                  <a:latin typeface="Creata Black" panose="00000A00000000000000" pitchFamily="2" charset="-52"/>
                </a:rPr>
                <a:t>-</a:t>
              </a:r>
              <a:r>
                <a:rPr lang="ru-RU" sz="2000" dirty="0">
                  <a:latin typeface="Creata Black" panose="00000A00000000000000" pitchFamily="2" charset="-52"/>
                </a:rPr>
                <a:t>120 человек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EDB11C3-F615-4B6F-8B06-FF00F3435A79}"/>
              </a:ext>
            </a:extLst>
          </p:cNvPr>
          <p:cNvGrpSpPr/>
          <p:nvPr/>
        </p:nvGrpSpPr>
        <p:grpSpPr>
          <a:xfrm>
            <a:off x="925211" y="3352718"/>
            <a:ext cx="3570854" cy="1372541"/>
            <a:chOff x="8185160" y="3149541"/>
            <a:chExt cx="3570854" cy="137254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05BB72-FED8-4D07-AD62-54B72B7C3C0E}"/>
                </a:ext>
              </a:extLst>
            </p:cNvPr>
            <p:cNvSpPr txBox="1"/>
            <p:nvPr/>
          </p:nvSpPr>
          <p:spPr>
            <a:xfrm>
              <a:off x="8185161" y="3545921"/>
              <a:ext cx="3570853" cy="1037716"/>
            </a:xfrm>
            <a:prstGeom prst="rect">
              <a:avLst/>
            </a:prstGeom>
            <a:noFill/>
          </p:spPr>
          <p:txBody>
            <a:bodyPr wrap="square" lIns="0" tIns="288000" rIns="252000" bIns="252000">
              <a:sp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reata" panose="00000500000000000000" pitchFamily="2" charset="-52"/>
                </a:defRPr>
              </a:lvl1pPr>
            </a:lstStyle>
            <a:p>
              <a:r>
                <a:rPr lang="ru-RU" dirty="0"/>
                <a:t>Привезём программу в любой </a:t>
              </a:r>
              <a:br>
                <a:rPr lang="ru-RU" dirty="0"/>
              </a:br>
              <a:r>
                <a:rPr lang="ru-RU" dirty="0"/>
                <a:t>город России!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11808AA-3DCB-4ACD-A774-FD8FF2A70870}"/>
                </a:ext>
              </a:extLst>
            </p:cNvPr>
            <p:cNvSpPr/>
            <p:nvPr/>
          </p:nvSpPr>
          <p:spPr>
            <a:xfrm>
              <a:off x="8185160" y="3149541"/>
              <a:ext cx="3570854" cy="541238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r>
                <a:rPr lang="ru-RU" sz="2000" dirty="0">
                  <a:latin typeface="Creata Black" panose="00000A00000000000000" pitchFamily="2" charset="-52"/>
                </a:rPr>
                <a:t>по всей России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DD74ACB-F6CE-47B3-95FF-890A793B1379}"/>
              </a:ext>
            </a:extLst>
          </p:cNvPr>
          <p:cNvGrpSpPr/>
          <p:nvPr/>
        </p:nvGrpSpPr>
        <p:grpSpPr>
          <a:xfrm>
            <a:off x="8803487" y="3352718"/>
            <a:ext cx="3004750" cy="1803428"/>
            <a:chOff x="435986" y="3149541"/>
            <a:chExt cx="3004750" cy="180342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96617F-5E39-45C6-BC5D-56C5FBBE1751}"/>
                </a:ext>
              </a:extLst>
            </p:cNvPr>
            <p:cNvSpPr txBox="1"/>
            <p:nvPr/>
          </p:nvSpPr>
          <p:spPr>
            <a:xfrm>
              <a:off x="435988" y="3545921"/>
              <a:ext cx="3004748" cy="1407048"/>
            </a:xfrm>
            <a:prstGeom prst="rect">
              <a:avLst/>
            </a:prstGeom>
            <a:noFill/>
          </p:spPr>
          <p:txBody>
            <a:bodyPr wrap="square" lIns="0" tIns="288000" rIns="252000" bIns="252000">
              <a:sp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reata" panose="00000500000000000000" pitchFamily="2" charset="-52"/>
                </a:defRPr>
              </a:lvl1pPr>
            </a:lstStyle>
            <a:p>
              <a:r>
                <a:rPr lang="ru-RU" dirty="0"/>
                <a:t>Актёры помогают командам</a:t>
              </a:r>
              <a:br>
                <a:rPr lang="ru-RU" dirty="0"/>
              </a:br>
              <a:r>
                <a:rPr lang="ru-RU" dirty="0"/>
                <a:t>в сборке ЭЛИС и поддержи-</a:t>
              </a:r>
              <a:r>
                <a:rPr lang="ru-RU" dirty="0" err="1"/>
                <a:t>вают</a:t>
              </a:r>
              <a:r>
                <a:rPr lang="ru-RU" dirty="0"/>
                <a:t> фантастическую атмосферу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12A10190-B496-4D75-B6AC-409ADA9F3707}"/>
                </a:ext>
              </a:extLst>
            </p:cNvPr>
            <p:cNvSpPr/>
            <p:nvPr/>
          </p:nvSpPr>
          <p:spPr>
            <a:xfrm>
              <a:off x="435986" y="3149541"/>
              <a:ext cx="2770753" cy="541238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r>
                <a:rPr lang="ru-RU" sz="2000" dirty="0">
                  <a:latin typeface="Creata Black" panose="00000A00000000000000" pitchFamily="2" charset="-52"/>
                </a:rPr>
                <a:t>1,5-2</a:t>
              </a:r>
              <a:r>
                <a:rPr lang="en-US" sz="2000" dirty="0">
                  <a:latin typeface="Creata Black" panose="00000A00000000000000" pitchFamily="2" charset="-52"/>
                </a:rPr>
                <a:t> </a:t>
              </a:r>
              <a:r>
                <a:rPr lang="ru-RU" sz="2000" dirty="0">
                  <a:latin typeface="Creata Black" panose="00000A00000000000000" pitchFamily="2" charset="-52"/>
                </a:rPr>
                <a:t>часа</a:t>
              </a:r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10145AC-CA11-4311-B91A-718C0CA36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1000" contrast="11000"/>
          </a:blip>
          <a:stretch>
            <a:fillRect/>
          </a:stretch>
        </p:blipFill>
        <p:spPr>
          <a:xfrm>
            <a:off x="8752875" y="1670186"/>
            <a:ext cx="2041566" cy="9480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16ED429-CFDE-4C96-AD64-5C22DF07F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1000" contrast="11000"/>
          </a:blip>
          <a:stretch>
            <a:fillRect/>
          </a:stretch>
        </p:blipFill>
        <p:spPr>
          <a:xfrm>
            <a:off x="4908369" y="1481850"/>
            <a:ext cx="2375262" cy="136607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E68EADA-4281-4221-8ED5-43D1F43284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70" y="1157724"/>
            <a:ext cx="3374159" cy="20143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8E800F-9B41-4667-BB96-971ACD0ED868}"/>
              </a:ext>
            </a:extLst>
          </p:cNvPr>
          <p:cNvSpPr txBox="1"/>
          <p:nvPr/>
        </p:nvSpPr>
        <p:spPr>
          <a:xfrm>
            <a:off x="4112638" y="142260"/>
            <a:ext cx="3961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reata Black" panose="00000A00000000000000" pitchFamily="2" charset="-52"/>
              </a:rPr>
              <a:t>ЧТО ЖДЁТ ОРГАНИЗАТОРА</a:t>
            </a:r>
          </a:p>
        </p:txBody>
      </p:sp>
    </p:spTree>
    <p:extLst>
      <p:ext uri="{BB962C8B-B14F-4D97-AF65-F5344CB8AC3E}">
        <p14:creationId xmlns:p14="http://schemas.microsoft.com/office/powerpoint/2010/main" val="10313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1EC771-A4AF-4C46-B316-905CD2700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47BA30D-68A4-4F10-9D4E-0B7D5750F9B8}"/>
              </a:ext>
            </a:extLst>
          </p:cNvPr>
          <p:cNvGrpSpPr/>
          <p:nvPr/>
        </p:nvGrpSpPr>
        <p:grpSpPr>
          <a:xfrm>
            <a:off x="4381113" y="2014518"/>
            <a:ext cx="3707532" cy="3006806"/>
            <a:chOff x="4381113" y="2807937"/>
            <a:chExt cx="3707532" cy="300680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BC9C83-A98E-4010-894D-AAED609619F4}"/>
                </a:ext>
              </a:extLst>
            </p:cNvPr>
            <p:cNvSpPr txBox="1"/>
            <p:nvPr/>
          </p:nvSpPr>
          <p:spPr>
            <a:xfrm>
              <a:off x="4381113" y="3545921"/>
              <a:ext cx="3707531" cy="2268822"/>
            </a:xfrm>
            <a:prstGeom prst="rect">
              <a:avLst/>
            </a:prstGeom>
            <a:noFill/>
          </p:spPr>
          <p:txBody>
            <a:bodyPr wrap="square" lIns="0" tIns="288000" rIns="252000" bIns="252000">
              <a:sp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reata" panose="00000500000000000000" pitchFamily="2" charset="-52"/>
                </a:defRPr>
              </a:lvl1pPr>
            </a:lstStyle>
            <a:p>
              <a:r>
                <a:rPr lang="ru-RU" dirty="0"/>
                <a:t>Все с театральным образованием</a:t>
              </a:r>
              <a:br>
                <a:rPr lang="ru-RU" dirty="0"/>
              </a:br>
              <a:r>
                <a:rPr lang="ru-RU" dirty="0"/>
                <a:t>и сценической практикой</a:t>
              </a:r>
            </a:p>
            <a:p>
              <a:endParaRPr lang="ru-RU" dirty="0"/>
            </a:p>
            <a:p>
              <a:r>
                <a:rPr lang="ru-RU" dirty="0"/>
                <a:t>Над постановкой работал режиссёр театра «</a:t>
              </a:r>
              <a:r>
                <a:rPr lang="ru-RU" dirty="0" err="1"/>
                <a:t>Сатирикон</a:t>
              </a:r>
              <a:r>
                <a:rPr lang="ru-RU" dirty="0"/>
                <a:t>»</a:t>
              </a:r>
              <a:br>
                <a:rPr lang="ru-RU" dirty="0"/>
              </a:br>
              <a:br>
                <a:rPr lang="ru-RU" dirty="0"/>
              </a:br>
              <a:r>
                <a:rPr lang="ru-RU" dirty="0"/>
                <a:t>Всегда наготове второй состав труппы!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8833D3D-9E70-40CB-AA06-6C00EBAA5577}"/>
                </a:ext>
              </a:extLst>
            </p:cNvPr>
            <p:cNvSpPr/>
            <p:nvPr/>
          </p:nvSpPr>
          <p:spPr>
            <a:xfrm>
              <a:off x="4381113" y="2807937"/>
              <a:ext cx="3707532" cy="964367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r>
                <a:rPr lang="ru-RU" sz="2000" dirty="0">
                  <a:latin typeface="Creata Black" panose="00000A00000000000000" pitchFamily="2" charset="-52"/>
                </a:rPr>
                <a:t>Профессиональные</a:t>
              </a:r>
              <a:br>
                <a:rPr lang="ru-RU" sz="2000" dirty="0">
                  <a:latin typeface="Creata Black" panose="00000A00000000000000" pitchFamily="2" charset="-52"/>
                </a:rPr>
              </a:br>
              <a:r>
                <a:rPr lang="ru-RU" sz="2000" dirty="0">
                  <a:latin typeface="Creata Black" panose="00000A00000000000000" pitchFamily="2" charset="-52"/>
                </a:rPr>
                <a:t>актёры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3F92906-670D-44FF-BAED-203D5B090FA9}"/>
              </a:ext>
            </a:extLst>
          </p:cNvPr>
          <p:cNvGrpSpPr/>
          <p:nvPr/>
        </p:nvGrpSpPr>
        <p:grpSpPr>
          <a:xfrm>
            <a:off x="474085" y="2014518"/>
            <a:ext cx="3711945" cy="3868581"/>
            <a:chOff x="435985" y="2807937"/>
            <a:chExt cx="3711945" cy="38685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05BB72-FED8-4D07-AD62-54B72B7C3C0E}"/>
                </a:ext>
              </a:extLst>
            </p:cNvPr>
            <p:cNvSpPr txBox="1"/>
            <p:nvPr/>
          </p:nvSpPr>
          <p:spPr>
            <a:xfrm>
              <a:off x="435987" y="3545921"/>
              <a:ext cx="3711943" cy="3130597"/>
            </a:xfrm>
            <a:prstGeom prst="rect">
              <a:avLst/>
            </a:prstGeom>
            <a:noFill/>
          </p:spPr>
          <p:txBody>
            <a:bodyPr wrap="square" lIns="0" tIns="288000" rIns="252000" bIns="252000">
              <a:sp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PF Din Text Pro"/>
                </a:defRPr>
              </a:lvl1pPr>
            </a:lstStyle>
            <a:p>
              <a:r>
                <a:rPr lang="ru-RU" sz="1400" dirty="0">
                  <a:latin typeface="Creata" panose="00000500000000000000" pitchFamily="2" charset="-52"/>
                </a:rPr>
                <a:t>Чёткая организация процессов: логистика, монтаж, менеджмент программы и демонтаж</a:t>
              </a:r>
            </a:p>
            <a:p>
              <a:endParaRPr lang="ru-RU" sz="1400" dirty="0">
                <a:latin typeface="Creata" panose="00000500000000000000" pitchFamily="2" charset="-52"/>
              </a:endParaRPr>
            </a:p>
            <a:p>
              <a:r>
                <a:rPr lang="ru-RU" sz="1400" dirty="0">
                  <a:latin typeface="Creata" panose="00000500000000000000" pitchFamily="2" charset="-52"/>
                </a:rPr>
                <a:t>С нами: </a:t>
              </a:r>
            </a:p>
            <a:p>
              <a:pPr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Creata" panose="00000500000000000000" pitchFamily="2" charset="-52"/>
                </a:rPr>
                <a:t>инженер-механик</a:t>
              </a:r>
            </a:p>
            <a:p>
              <a:pPr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Creata" panose="00000500000000000000" pitchFamily="2" charset="-52"/>
                </a:rPr>
                <a:t>менеджер проекта</a:t>
              </a:r>
            </a:p>
            <a:p>
              <a:pPr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Creata" panose="00000500000000000000" pitchFamily="2" charset="-52"/>
                </a:rPr>
                <a:t>техники по свету и звуку</a:t>
              </a:r>
            </a:p>
            <a:p>
              <a:endParaRPr lang="ru-RU" sz="1400" dirty="0">
                <a:latin typeface="Creata" panose="00000500000000000000" pitchFamily="2" charset="-52"/>
              </a:endParaRPr>
            </a:p>
            <a:p>
              <a:r>
                <a:rPr lang="ru-RU" sz="1400" dirty="0">
                  <a:latin typeface="Creata" panose="00000500000000000000" pitchFamily="2" charset="-52"/>
                </a:rPr>
                <a:t>А ещё:</a:t>
              </a:r>
            </a:p>
            <a:p>
              <a:r>
                <a:rPr lang="ru-RU" sz="1400" dirty="0">
                  <a:latin typeface="Creata" panose="00000500000000000000" pitchFamily="2" charset="-52"/>
                </a:rPr>
                <a:t>запасные аккумуляторы, болты, игрушечный рак и поварёшка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11808AA-3DCB-4ACD-A774-FD8FF2A70870}"/>
                </a:ext>
              </a:extLst>
            </p:cNvPr>
            <p:cNvSpPr/>
            <p:nvPr/>
          </p:nvSpPr>
          <p:spPr>
            <a:xfrm>
              <a:off x="435985" y="2807937"/>
              <a:ext cx="3707531" cy="707886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r>
                <a:rPr lang="ru-RU" sz="2000" dirty="0">
                  <a:latin typeface="Creata Black" panose="00000A00000000000000" pitchFamily="2" charset="-52"/>
                </a:rPr>
                <a:t>Слаженная работа</a:t>
              </a:r>
              <a:br>
                <a:rPr lang="ru-RU" sz="2000" dirty="0">
                  <a:latin typeface="Creata Black" panose="00000A00000000000000" pitchFamily="2" charset="-52"/>
                </a:rPr>
              </a:br>
              <a:r>
                <a:rPr lang="ru-RU" sz="2000" dirty="0">
                  <a:latin typeface="Creata Black" panose="00000A00000000000000" pitchFamily="2" charset="-52"/>
                </a:rPr>
                <a:t>на мероприятии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A0C00BA-EA86-4A79-A584-438A14BCC4D7}"/>
              </a:ext>
            </a:extLst>
          </p:cNvPr>
          <p:cNvGrpSpPr/>
          <p:nvPr/>
        </p:nvGrpSpPr>
        <p:grpSpPr>
          <a:xfrm>
            <a:off x="8321830" y="2014518"/>
            <a:ext cx="3707532" cy="2575919"/>
            <a:chOff x="8321830" y="2807937"/>
            <a:chExt cx="3707532" cy="25759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96617F-5E39-45C6-BC5D-56C5FBBE1751}"/>
                </a:ext>
              </a:extLst>
            </p:cNvPr>
            <p:cNvSpPr txBox="1"/>
            <p:nvPr/>
          </p:nvSpPr>
          <p:spPr>
            <a:xfrm>
              <a:off x="8321831" y="3545921"/>
              <a:ext cx="3707531" cy="2022601"/>
            </a:xfrm>
            <a:prstGeom prst="rect">
              <a:avLst/>
            </a:prstGeom>
            <a:noFill/>
          </p:spPr>
          <p:txBody>
            <a:bodyPr wrap="square" lIns="0" tIns="288000" rIns="252000" bIns="252000">
              <a:spAutoFit/>
            </a:bodyPr>
            <a:lstStyle>
              <a:defPPr>
                <a:defRPr lang="ru-RU"/>
              </a:defPPr>
              <a:lvl1pPr>
                <a:lnSpc>
                  <a:spcPct val="10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reata" panose="00000500000000000000" pitchFamily="2" charset="-52"/>
                </a:defRPr>
              </a:lvl1pPr>
            </a:lstStyle>
            <a:p>
              <a:r>
                <a:rPr lang="ru-RU" dirty="0"/>
                <a:t>Декорирование помещения черным материалом</a:t>
              </a:r>
            </a:p>
            <a:p>
              <a:endParaRPr lang="ru-RU" dirty="0"/>
            </a:p>
            <a:p>
              <a:r>
                <a:rPr lang="ru-RU" dirty="0"/>
                <a:t>Сценический свет и звук</a:t>
              </a:r>
              <a:br>
                <a:rPr lang="ru-RU" dirty="0"/>
              </a:br>
              <a:br>
                <a:rPr lang="ru-RU" dirty="0"/>
              </a:br>
              <a:r>
                <a:rPr lang="ru-RU" dirty="0"/>
                <a:t>Более 600 деталей реквизита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12A10190-B496-4D75-B6AC-409ADA9F3707}"/>
                </a:ext>
              </a:extLst>
            </p:cNvPr>
            <p:cNvSpPr/>
            <p:nvPr/>
          </p:nvSpPr>
          <p:spPr>
            <a:xfrm>
              <a:off x="8321830" y="2807937"/>
              <a:ext cx="3707532" cy="964367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r>
                <a:rPr lang="ru-RU" sz="2000" dirty="0">
                  <a:latin typeface="Creata Black" panose="00000A00000000000000" pitchFamily="2" charset="-52"/>
                </a:rPr>
                <a:t>Театральная атмосфера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DF19BF-0063-44A4-B1C5-1A00139EB76C}"/>
              </a:ext>
            </a:extLst>
          </p:cNvPr>
          <p:cNvSpPr/>
          <p:nvPr/>
        </p:nvSpPr>
        <p:spPr>
          <a:xfrm>
            <a:off x="435985" y="1563754"/>
            <a:ext cx="3513163" cy="45719"/>
          </a:xfrm>
          <a:prstGeom prst="rect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084EED2-BD7B-4DD6-96D1-EDCA22E07DA8}"/>
              </a:ext>
            </a:extLst>
          </p:cNvPr>
          <p:cNvSpPr/>
          <p:nvPr/>
        </p:nvSpPr>
        <p:spPr>
          <a:xfrm>
            <a:off x="4330347" y="1563753"/>
            <a:ext cx="3513163" cy="45719"/>
          </a:xfrm>
          <a:prstGeom prst="rect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427F98A-7CE8-431A-8073-F05D5299F6EA}"/>
              </a:ext>
            </a:extLst>
          </p:cNvPr>
          <p:cNvSpPr/>
          <p:nvPr/>
        </p:nvSpPr>
        <p:spPr>
          <a:xfrm>
            <a:off x="8224709" y="1562393"/>
            <a:ext cx="3513163" cy="45719"/>
          </a:xfrm>
          <a:prstGeom prst="rect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4E84A5-D097-4CD3-9C83-FB6D7175B1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57873">
            <a:off x="3224331" y="5421782"/>
            <a:ext cx="171818" cy="1714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09F29C-42AF-40ED-BC07-E8B7B04D009B}"/>
              </a:ext>
            </a:extLst>
          </p:cNvPr>
          <p:cNvSpPr txBox="1"/>
          <p:nvPr/>
        </p:nvSpPr>
        <p:spPr>
          <a:xfrm>
            <a:off x="4112638" y="142260"/>
            <a:ext cx="3961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reata Black" panose="00000A00000000000000" pitchFamily="2" charset="-52"/>
              </a:rPr>
              <a:t>ЧТО ЖДЁТ ОРГАНИЗАТОРА</a:t>
            </a:r>
          </a:p>
        </p:txBody>
      </p:sp>
    </p:spTree>
    <p:extLst>
      <p:ext uri="{BB962C8B-B14F-4D97-AF65-F5344CB8AC3E}">
        <p14:creationId xmlns:p14="http://schemas.microsoft.com/office/powerpoint/2010/main" val="1279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4340</TotalTime>
  <Words>694</Words>
  <Application>Microsoft Macintosh PowerPoint</Application>
  <PresentationFormat>Широкоэкранный</PresentationFormat>
  <Paragraphs>104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Wingdings</vt:lpstr>
      <vt:lpstr>Arial</vt:lpstr>
      <vt:lpstr>Calibri Light</vt:lpstr>
      <vt:lpstr>Creata Black</vt:lpstr>
      <vt:lpstr>Calibri</vt:lpstr>
      <vt:lpstr>Creata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273</cp:revision>
  <dcterms:created xsi:type="dcterms:W3CDTF">2019-06-07T17:09:27Z</dcterms:created>
  <dcterms:modified xsi:type="dcterms:W3CDTF">2020-06-05T20:28:59Z</dcterms:modified>
</cp:coreProperties>
</file>